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handoutMasterIdLst>
    <p:handoutMasterId r:id="rId27"/>
  </p:handoutMasterIdLst>
  <p:sldIdLst>
    <p:sldId id="365" r:id="rId2"/>
    <p:sldId id="310" r:id="rId3"/>
    <p:sldId id="311" r:id="rId4"/>
    <p:sldId id="306" r:id="rId5"/>
    <p:sldId id="290" r:id="rId6"/>
    <p:sldId id="313" r:id="rId7"/>
    <p:sldId id="318" r:id="rId8"/>
    <p:sldId id="368" r:id="rId9"/>
    <p:sldId id="320" r:id="rId10"/>
    <p:sldId id="312" r:id="rId11"/>
    <p:sldId id="329" r:id="rId12"/>
    <p:sldId id="336" r:id="rId13"/>
    <p:sldId id="314" r:id="rId14"/>
    <p:sldId id="319" r:id="rId15"/>
    <p:sldId id="333" r:id="rId16"/>
    <p:sldId id="315" r:id="rId17"/>
    <p:sldId id="338" r:id="rId18"/>
    <p:sldId id="373" r:id="rId19"/>
    <p:sldId id="316" r:id="rId20"/>
    <p:sldId id="343" r:id="rId21"/>
    <p:sldId id="369" r:id="rId22"/>
    <p:sldId id="370" r:id="rId23"/>
    <p:sldId id="371" r:id="rId24"/>
    <p:sldId id="366" r:id="rId25"/>
  </p:sldIdLst>
  <p:sldSz cx="12192000" cy="6858000"/>
  <p:notesSz cx="6858000" cy="9144000"/>
  <p:embeddedFontLst>
    <p:embeddedFont>
      <p:font typeface="思源黑体 CN Light" panose="02010600030101010101" charset="-128"/>
      <p:regular r:id="rId28"/>
    </p:embeddedFont>
    <p:embeddedFont>
      <p:font typeface="思源宋体 CN" panose="02010600030101010101" charset="-122"/>
      <p:regular r:id="rId29"/>
    </p:embeddedFont>
    <p:embeddedFont>
      <p:font typeface="等线" panose="02010600030101010101" pitchFamily="2" charset="-122"/>
      <p:regular r:id="rId30"/>
      <p:bold r:id="rId31"/>
    </p:embeddedFont>
    <p:embeddedFont>
      <p:font typeface="思源黑体 CN Medium" panose="020B0600000000000000" pitchFamily="34" charset="-122"/>
      <p:regular r:id="rId32"/>
    </p:embeddedFont>
    <p:embeddedFont>
      <p:font typeface="思源宋体 CN Heavy" panose="02020900000000000000" pitchFamily="18" charset="-122"/>
      <p:bold r:id="rId33"/>
    </p:embeddedFont>
    <p:embeddedFont>
      <p:font typeface="思源宋体 CN Medium" panose="02020500000000000000" pitchFamily="18" charset="-122"/>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04" userDrawn="1">
          <p15:clr>
            <a:srgbClr val="A4A3A4"/>
          </p15:clr>
        </p15:guide>
        <p15:guide id="2" pos="3817" userDrawn="1">
          <p15:clr>
            <a:srgbClr val="A4A3A4"/>
          </p15:clr>
        </p15:guide>
        <p15:guide id="3" orient="horz" pos="3391" userDrawn="1">
          <p15:clr>
            <a:srgbClr val="A4A3A4"/>
          </p15:clr>
        </p15:guide>
        <p15:guide id="4" orient="horz" pos="1692" userDrawn="1">
          <p15:clr>
            <a:srgbClr val="A4A3A4"/>
          </p15:clr>
        </p15:guide>
        <p15:guide id="5" orient="horz" pos="24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5186"/>
    <a:srgbClr val="FFFFFF"/>
    <a:srgbClr val="1A4B90"/>
    <a:srgbClr val="7EAEE8"/>
    <a:srgbClr val="0D426B"/>
    <a:srgbClr val="0A334F"/>
    <a:srgbClr val="092B43"/>
    <a:srgbClr val="0B3451"/>
    <a:srgbClr val="092D46"/>
    <a:srgbClr val="7FAF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74" autoAdjust="0"/>
  </p:normalViewPr>
  <p:slideViewPr>
    <p:cSldViewPr snapToGrid="0" showGuides="1">
      <p:cViewPr varScale="1">
        <p:scale>
          <a:sx n="81" d="100"/>
          <a:sy n="81" d="100"/>
        </p:scale>
        <p:origin x="450" y="45"/>
      </p:cViewPr>
      <p:guideLst>
        <p:guide orient="horz" pos="3104"/>
        <p:guide pos="3817"/>
        <p:guide orient="horz" pos="3391"/>
        <p:guide orient="horz" pos="1692"/>
        <p:guide orient="horz" pos="243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E9143-7204-416F-B35F-8005502D1C68}" type="datetimeFigureOut">
              <a:rPr lang="zh-CN" altLang="en-US" smtClean="0"/>
              <a:t>2026/1/10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36A46-B1FD-4111-9F8D-464DED0142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2.xml"/><Relationship Id="rId4" Type="http://schemas.openxmlformats.org/officeDocument/2006/relationships/tags" Target="../tags/tag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wmf"/><Relationship Id="rId7" Type="http://schemas.openxmlformats.org/officeDocument/2006/relationships/image" Target="../media/image18.jpe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6" name="矩形: 圆角 5"/>
          <p:cNvSpPr/>
          <p:nvPr/>
        </p:nvSpPr>
        <p:spPr>
          <a:xfrm>
            <a:off x="329111" y="4981605"/>
            <a:ext cx="3575008" cy="15240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p>
        </p:txBody>
      </p:sp>
      <p:sp>
        <p:nvSpPr>
          <p:cNvPr id="50" name="任意多边形 49"/>
          <p:cNvSpPr/>
          <p:nvPr/>
        </p:nvSpPr>
        <p:spPr>
          <a:xfrm>
            <a:off x="-47625" y="80010"/>
            <a:ext cx="12192000" cy="685800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00" h="10800">
                <a:moveTo>
                  <a:pt x="12650" y="7618"/>
                </a:moveTo>
                <a:cubicBezTo>
                  <a:pt x="12211" y="7618"/>
                  <a:pt x="11855" y="7974"/>
                  <a:pt x="11855" y="8413"/>
                </a:cubicBezTo>
                <a:cubicBezTo>
                  <a:pt x="11855" y="8851"/>
                  <a:pt x="12211" y="9207"/>
                  <a:pt x="12650" y="9207"/>
                </a:cubicBezTo>
                <a:cubicBezTo>
                  <a:pt x="13088" y="9207"/>
                  <a:pt x="13444" y="8851"/>
                  <a:pt x="13444" y="8413"/>
                </a:cubicBezTo>
                <a:cubicBezTo>
                  <a:pt x="13444" y="7974"/>
                  <a:pt x="13088" y="7618"/>
                  <a:pt x="12650" y="7618"/>
                </a:cubicBezTo>
                <a:close/>
                <a:moveTo>
                  <a:pt x="14440" y="1518"/>
                </a:moveTo>
                <a:cubicBezTo>
                  <a:pt x="14001" y="1518"/>
                  <a:pt x="13645" y="1874"/>
                  <a:pt x="13645" y="2313"/>
                </a:cubicBezTo>
                <a:lnTo>
                  <a:pt x="13645" y="5959"/>
                </a:lnTo>
                <a:cubicBezTo>
                  <a:pt x="13645" y="6398"/>
                  <a:pt x="14001" y="6754"/>
                  <a:pt x="14440" y="6754"/>
                </a:cubicBezTo>
                <a:cubicBezTo>
                  <a:pt x="14879" y="6754"/>
                  <a:pt x="15235" y="6398"/>
                  <a:pt x="15235" y="5959"/>
                </a:cubicBezTo>
                <a:lnTo>
                  <a:pt x="15235" y="2313"/>
                </a:lnTo>
                <a:cubicBezTo>
                  <a:pt x="15235" y="1874"/>
                  <a:pt x="14879" y="1518"/>
                  <a:pt x="14440" y="1518"/>
                </a:cubicBezTo>
                <a:close/>
                <a:moveTo>
                  <a:pt x="16230" y="632"/>
                </a:moveTo>
                <a:cubicBezTo>
                  <a:pt x="15791" y="632"/>
                  <a:pt x="15435" y="988"/>
                  <a:pt x="15435" y="1427"/>
                </a:cubicBezTo>
                <a:lnTo>
                  <a:pt x="15435" y="8267"/>
                </a:lnTo>
                <a:cubicBezTo>
                  <a:pt x="15435" y="8706"/>
                  <a:pt x="15791" y="9062"/>
                  <a:pt x="16230" y="9062"/>
                </a:cubicBezTo>
                <a:cubicBezTo>
                  <a:pt x="16669" y="9062"/>
                  <a:pt x="17025" y="8706"/>
                  <a:pt x="17025" y="8267"/>
                </a:cubicBezTo>
                <a:lnTo>
                  <a:pt x="17025" y="1427"/>
                </a:lnTo>
                <a:cubicBezTo>
                  <a:pt x="17025" y="988"/>
                  <a:pt x="16669" y="632"/>
                  <a:pt x="16230" y="632"/>
                </a:cubicBezTo>
                <a:close/>
                <a:moveTo>
                  <a:pt x="0" y="0"/>
                </a:moveTo>
                <a:lnTo>
                  <a:pt x="10065" y="0"/>
                </a:lnTo>
                <a:lnTo>
                  <a:pt x="10065" y="4473"/>
                </a:lnTo>
                <a:cubicBezTo>
                  <a:pt x="10065" y="4912"/>
                  <a:pt x="10421" y="5268"/>
                  <a:pt x="10860" y="5268"/>
                </a:cubicBezTo>
                <a:cubicBezTo>
                  <a:pt x="11299" y="5268"/>
                  <a:pt x="11655" y="4912"/>
                  <a:pt x="11655" y="4473"/>
                </a:cubicBezTo>
                <a:lnTo>
                  <a:pt x="11655" y="0"/>
                </a:lnTo>
                <a:lnTo>
                  <a:pt x="11855" y="0"/>
                </a:lnTo>
                <a:lnTo>
                  <a:pt x="11855" y="6635"/>
                </a:lnTo>
                <a:cubicBezTo>
                  <a:pt x="11855" y="7074"/>
                  <a:pt x="12211" y="7430"/>
                  <a:pt x="12650" y="7430"/>
                </a:cubicBezTo>
                <a:cubicBezTo>
                  <a:pt x="13089" y="7430"/>
                  <a:pt x="13445" y="7074"/>
                  <a:pt x="13445" y="6635"/>
                </a:cubicBezTo>
                <a:lnTo>
                  <a:pt x="13445" y="0"/>
                </a:lnTo>
                <a:lnTo>
                  <a:pt x="17225" y="0"/>
                </a:lnTo>
                <a:lnTo>
                  <a:pt x="17225" y="7543"/>
                </a:lnTo>
                <a:cubicBezTo>
                  <a:pt x="17225" y="7982"/>
                  <a:pt x="17581" y="8338"/>
                  <a:pt x="18020" y="8338"/>
                </a:cubicBezTo>
                <a:cubicBezTo>
                  <a:pt x="18459" y="8338"/>
                  <a:pt x="18815" y="7982"/>
                  <a:pt x="18815" y="7543"/>
                </a:cubicBezTo>
                <a:lnTo>
                  <a:pt x="18815" y="0"/>
                </a:lnTo>
                <a:lnTo>
                  <a:pt x="19200" y="0"/>
                </a:lnTo>
                <a:lnTo>
                  <a:pt x="19200" y="10800"/>
                </a:lnTo>
                <a:lnTo>
                  <a:pt x="18815" y="10800"/>
                </a:lnTo>
                <a:lnTo>
                  <a:pt x="18815" y="10540"/>
                </a:lnTo>
                <a:cubicBezTo>
                  <a:pt x="18815" y="10101"/>
                  <a:pt x="18459" y="9745"/>
                  <a:pt x="18020" y="9745"/>
                </a:cubicBezTo>
                <a:cubicBezTo>
                  <a:pt x="17581" y="9745"/>
                  <a:pt x="17225" y="10101"/>
                  <a:pt x="17225" y="10540"/>
                </a:cubicBezTo>
                <a:lnTo>
                  <a:pt x="17225" y="10800"/>
                </a:lnTo>
                <a:lnTo>
                  <a:pt x="15234" y="10800"/>
                </a:lnTo>
                <a:lnTo>
                  <a:pt x="15234" y="9293"/>
                </a:lnTo>
                <a:cubicBezTo>
                  <a:pt x="15234" y="8854"/>
                  <a:pt x="14878" y="8498"/>
                  <a:pt x="14439" y="8498"/>
                </a:cubicBezTo>
                <a:cubicBezTo>
                  <a:pt x="14000" y="8498"/>
                  <a:pt x="13644" y="8854"/>
                  <a:pt x="13644" y="9293"/>
                </a:cubicBezTo>
                <a:lnTo>
                  <a:pt x="13644" y="10800"/>
                </a:lnTo>
                <a:lnTo>
                  <a:pt x="0" y="10800"/>
                </a:lnTo>
                <a:lnTo>
                  <a:pt x="0" y="0"/>
                </a:lnTo>
                <a:close/>
              </a:path>
            </a:pathLst>
          </a:cu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dirty="0"/>
          </a:p>
        </p:txBody>
      </p:sp>
      <p:sp>
        <p:nvSpPr>
          <p:cNvPr id="22" name="矩形 21"/>
          <p:cNvSpPr>
            <a:spLocks noGrp="1" noRot="1" noMove="1" noResize="1" noEditPoints="1" noAdjustHandles="1" noChangeArrowheads="1" noChangeShapeType="1"/>
          </p:cNvSpPr>
          <p:nvPr/>
        </p:nvSpPr>
        <p:spPr>
          <a:xfrm>
            <a:off x="-10160" y="0"/>
            <a:ext cx="12192000" cy="6858000"/>
          </a:xfrm>
          <a:prstGeom prst="rect">
            <a:avLst/>
          </a:prstGeom>
          <a:noFill/>
          <a:ln w="1079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grpSp>
        <p:nvGrpSpPr>
          <p:cNvPr id="23" name="组合 22"/>
          <p:cNvGrpSpPr/>
          <p:nvPr/>
        </p:nvGrpSpPr>
        <p:grpSpPr>
          <a:xfrm flipH="1">
            <a:off x="-10160" y="821055"/>
            <a:ext cx="4420236" cy="392400"/>
            <a:chOff x="7771764" y="571500"/>
            <a:chExt cx="4420236" cy="392400"/>
          </a:xfrm>
        </p:grpSpPr>
        <p:sp>
          <p:nvSpPr>
            <p:cNvPr id="24" name="矩形 23"/>
            <p:cNvSpPr/>
            <p:nvPr/>
          </p:nvSpPr>
          <p:spPr>
            <a:xfrm>
              <a:off x="9124950" y="572438"/>
              <a:ext cx="3067050" cy="39052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5" name="椭圆 24"/>
            <p:cNvSpPr/>
            <p:nvPr/>
          </p:nvSpPr>
          <p:spPr>
            <a:xfrm>
              <a:off x="8929635" y="571500"/>
              <a:ext cx="390629" cy="3924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6" name="椭圆 25"/>
            <p:cNvSpPr/>
            <p:nvPr/>
          </p:nvSpPr>
          <p:spPr>
            <a:xfrm>
              <a:off x="8459678" y="623700"/>
              <a:ext cx="288000" cy="288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7" name="椭圆 26"/>
            <p:cNvSpPr/>
            <p:nvPr/>
          </p:nvSpPr>
          <p:spPr>
            <a:xfrm>
              <a:off x="7771764" y="713700"/>
              <a:ext cx="108000" cy="108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8" name="椭圆 27"/>
            <p:cNvSpPr/>
            <p:nvPr/>
          </p:nvSpPr>
          <p:spPr>
            <a:xfrm>
              <a:off x="8061721" y="659700"/>
              <a:ext cx="216000" cy="216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grpSp>
      <p:sp>
        <p:nvSpPr>
          <p:cNvPr id="2" name="文本框 1"/>
          <p:cNvSpPr txBox="1"/>
          <p:nvPr/>
        </p:nvSpPr>
        <p:spPr>
          <a:xfrm>
            <a:off x="252339" y="1709425"/>
            <a:ext cx="6363646" cy="1398905"/>
          </a:xfrm>
          <a:prstGeom prst="rect">
            <a:avLst/>
          </a:prstGeom>
          <a:noFill/>
        </p:spPr>
        <p:txBody>
          <a:bodyPr wrap="square" rtlCol="0">
            <a:spAutoFit/>
          </a:bodyPr>
          <a:lstStyle/>
          <a:p>
            <a:pPr indent="0" fontAlgn="auto">
              <a:lnSpc>
                <a:spcPct val="100000"/>
              </a:lnSpc>
            </a:pPr>
            <a:r>
              <a:rPr lang="en-US" altLang="zh-CN" sz="8500" b="1" dirty="0">
                <a:solidFill>
                  <a:srgbClr val="105186"/>
                </a:solidFill>
                <a:effectLst>
                  <a:outerShdw blurRad="76200" dist="50800" dir="2700000" algn="tl" rotWithShape="0">
                    <a:prstClr val="black">
                      <a:alpha val="25000"/>
                    </a:prstClr>
                  </a:outerShdw>
                </a:effectLst>
                <a:latin typeface="+mj-ea"/>
                <a:ea typeface="+mj-ea"/>
              </a:rPr>
              <a:t>OpenPulse</a:t>
            </a:r>
          </a:p>
        </p:txBody>
      </p:sp>
      <p:sp>
        <p:nvSpPr>
          <p:cNvPr id="63" name="文本框 62"/>
          <p:cNvSpPr txBox="1"/>
          <p:nvPr/>
        </p:nvSpPr>
        <p:spPr>
          <a:xfrm>
            <a:off x="459740" y="4992886"/>
            <a:ext cx="3444379" cy="1785104"/>
          </a:xfrm>
          <a:prstGeom prst="rect">
            <a:avLst/>
          </a:prstGeom>
          <a:noFill/>
        </p:spPr>
        <p:txBody>
          <a:bodyPr wrap="square" rtlCol="0">
            <a:spAutoFit/>
          </a:bodyPr>
          <a:lstStyle/>
          <a:p>
            <a:pPr algn="l">
              <a:lnSpc>
                <a:spcPct val="150000"/>
              </a:lnSpc>
            </a:pPr>
            <a:r>
              <a:rPr lang="zh-CN" altLang="en-US" sz="2000" b="1" dirty="0">
                <a:solidFill>
                  <a:srgbClr val="105186"/>
                </a:solidFill>
                <a:latin typeface="思源宋体 CN Medium" panose="02020500000000000000" charset="-122"/>
                <a:ea typeface="思源宋体 CN Medium" panose="02020500000000000000" charset="-122"/>
              </a:rPr>
              <a:t>学校：华东师范大学</a:t>
            </a:r>
          </a:p>
          <a:p>
            <a:pPr algn="l">
              <a:lnSpc>
                <a:spcPct val="150000"/>
              </a:lnSpc>
            </a:pPr>
            <a:r>
              <a:rPr lang="zh-CN" altLang="en-US" sz="2000" b="1" dirty="0">
                <a:solidFill>
                  <a:srgbClr val="105186"/>
                </a:solidFill>
                <a:latin typeface="思源宋体 CN Medium" panose="02020500000000000000" charset="-122"/>
                <a:ea typeface="思源宋体 CN Medium" panose="02020500000000000000" charset="-122"/>
              </a:rPr>
              <a:t>学院：数据科学与工程学院</a:t>
            </a:r>
          </a:p>
          <a:p>
            <a:pPr algn="l">
              <a:lnSpc>
                <a:spcPct val="150000"/>
              </a:lnSpc>
            </a:pPr>
            <a:r>
              <a:rPr lang="zh-CN" altLang="en-US" sz="2000" b="1" dirty="0">
                <a:solidFill>
                  <a:srgbClr val="105186"/>
                </a:solidFill>
                <a:latin typeface="思源宋体 CN Medium" panose="02020500000000000000" charset="-122"/>
                <a:ea typeface="思源宋体 CN Medium" panose="02020500000000000000" charset="-122"/>
              </a:rPr>
              <a:t>团队成员：张辰阳</a:t>
            </a:r>
            <a:r>
              <a:rPr lang="en-US" altLang="zh-CN" sz="2000" b="1" dirty="0">
                <a:solidFill>
                  <a:srgbClr val="105186"/>
                </a:solidFill>
                <a:latin typeface="思源宋体 CN Medium" panose="02020500000000000000" charset="-122"/>
                <a:ea typeface="思源宋体 CN Medium" panose="02020500000000000000" charset="-122"/>
              </a:rPr>
              <a:t> </a:t>
            </a:r>
            <a:r>
              <a:rPr lang="zh-CN" altLang="en-US" sz="2000" b="1" dirty="0">
                <a:solidFill>
                  <a:srgbClr val="105186"/>
                </a:solidFill>
                <a:latin typeface="思源宋体 CN Medium" panose="02020500000000000000" charset="-122"/>
                <a:ea typeface="思源宋体 CN Medium" panose="02020500000000000000" charset="-122"/>
              </a:rPr>
              <a:t>邱徐岚</a:t>
            </a:r>
          </a:p>
          <a:p>
            <a:pPr algn="l"/>
            <a:endParaRPr lang="zh-CN" altLang="en-US" sz="2000" b="1" dirty="0">
              <a:solidFill>
                <a:srgbClr val="105186"/>
              </a:solidFill>
              <a:latin typeface="思源宋体 CN Medium" panose="02020500000000000000" charset="-122"/>
              <a:ea typeface="思源宋体 CN Medium" panose="02020500000000000000" charset="-122"/>
            </a:endParaRPr>
          </a:p>
        </p:txBody>
      </p:sp>
      <p:sp>
        <p:nvSpPr>
          <p:cNvPr id="3" name="文本框 2"/>
          <p:cNvSpPr txBox="1"/>
          <p:nvPr/>
        </p:nvSpPr>
        <p:spPr>
          <a:xfrm>
            <a:off x="149162" y="3672845"/>
            <a:ext cx="6858000" cy="521970"/>
          </a:xfrm>
          <a:prstGeom prst="rect">
            <a:avLst/>
          </a:prstGeom>
          <a:noFill/>
        </p:spPr>
        <p:txBody>
          <a:bodyPr wrap="square" rtlCol="0">
            <a:spAutoFit/>
          </a:bodyPr>
          <a:lstStyle/>
          <a:p>
            <a:pPr indent="0" fontAlgn="auto">
              <a:lnSpc>
                <a:spcPct val="100000"/>
              </a:lnSpc>
            </a:pPr>
            <a:r>
              <a:rPr lang="zh-CN" altLang="en-US" sz="2800" b="1" dirty="0">
                <a:solidFill>
                  <a:srgbClr val="105186"/>
                </a:solidFill>
                <a:effectLst>
                  <a:outerShdw blurRad="76200" dist="50800" dir="2700000" algn="tl" rotWithShape="0">
                    <a:prstClr val="black">
                      <a:alpha val="50000"/>
                    </a:prstClr>
                  </a:outerShdw>
                </a:effectLst>
                <a:latin typeface="+mj-ea"/>
                <a:ea typeface="+mj-ea"/>
              </a:rPr>
              <a:t>开源项目健康度监控与治理决策支持平台</a:t>
            </a:r>
          </a:p>
        </p:txBody>
      </p:sp>
      <p:pic>
        <p:nvPicPr>
          <p:cNvPr id="4" name="图片 3" descr="华东师范大学-02"/>
          <p:cNvPicPr>
            <a:picLocks noChangeAspect="1"/>
          </p:cNvPicPr>
          <p:nvPr/>
        </p:nvPicPr>
        <p:blipFill>
          <a:blip r:embed="rId3" cstate="email"/>
          <a:stretch>
            <a:fillRect/>
          </a:stretch>
        </p:blipFill>
        <p:spPr>
          <a:xfrm>
            <a:off x="64770" y="-564515"/>
            <a:ext cx="2449830" cy="2119630"/>
          </a:xfrm>
          <a:prstGeom prst="rect">
            <a:avLst/>
          </a:prstGeom>
        </p:spPr>
      </p:pic>
      <p:sp>
        <p:nvSpPr>
          <p:cNvPr id="5" name="文本框 4"/>
          <p:cNvSpPr txBox="1"/>
          <p:nvPr/>
        </p:nvSpPr>
        <p:spPr>
          <a:xfrm>
            <a:off x="4120119" y="5097512"/>
            <a:ext cx="3206590" cy="1200329"/>
          </a:xfrm>
          <a:prstGeom prst="rect">
            <a:avLst/>
          </a:prstGeom>
          <a:noFill/>
        </p:spPr>
        <p:txBody>
          <a:bodyPr wrap="square" rtlCol="0">
            <a:spAutoFit/>
          </a:bodyPr>
          <a:lstStyle/>
          <a:p>
            <a:pPr algn="l">
              <a:buClrTx/>
              <a:buSzTx/>
              <a:buFontTx/>
            </a:pPr>
            <a:r>
              <a:rPr lang="zh-CN" altLang="en-US" dirty="0">
                <a:solidFill>
                  <a:srgbClr val="105186"/>
                </a:solidFill>
                <a:effectLst>
                  <a:outerShdw blurRad="76200" dist="50800" dir="2700000" algn="tl" rotWithShape="0">
                    <a:prstClr val="black">
                      <a:alpha val="50000"/>
                    </a:prstClr>
                  </a:outerShdw>
                </a:effectLst>
                <a:latin typeface="+mj-ea"/>
                <a:ea typeface="+mj-ea"/>
              </a:rPr>
              <a:t>本项目主要使用Opendigger提供的开源数据集进行开发，所有指标均可计算、可复现、可解释</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03</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03</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032043" y="1361233"/>
            <a:ext cx="6127913" cy="1107996"/>
          </a:xfrm>
          <a:prstGeom prst="rect">
            <a:avLst/>
          </a:prstGeom>
          <a:noFill/>
        </p:spPr>
        <p:txBody>
          <a:bodyPr wrap="square" rtlCol="0">
            <a:spAutoFit/>
          </a:bodyPr>
          <a:lstStyle/>
          <a:p>
            <a:r>
              <a:rPr lang="zh-CN" altLang="en-US" sz="6600" dirty="0">
                <a:latin typeface="+mj-ea"/>
                <a:ea typeface="+mj-ea"/>
              </a:rPr>
              <a:t>研究方法与思路</a:t>
            </a:r>
          </a:p>
        </p:txBody>
      </p:sp>
      <p:sp>
        <p:nvSpPr>
          <p:cNvPr id="7" name="文本框 6"/>
          <p:cNvSpPr txBox="1"/>
          <p:nvPr/>
        </p:nvSpPr>
        <p:spPr>
          <a:xfrm>
            <a:off x="4064000" y="2315845"/>
            <a:ext cx="4475480" cy="368300"/>
          </a:xfrm>
          <a:prstGeom prst="rect">
            <a:avLst/>
          </a:prstGeom>
          <a:noFill/>
        </p:spPr>
        <p:txBody>
          <a:bodyPr wrap="square" rtlCol="0">
            <a:spAutoFit/>
          </a:bodyPr>
          <a:lstStyle/>
          <a:p>
            <a:r>
              <a:rPr lang="en-US" altLang="zh-CN" dirty="0">
                <a:ea typeface="思源宋体 CN Medium" panose="02020500000000000000" charset="-122"/>
              </a:rPr>
              <a:t>Research methods and approaches</a:t>
            </a:r>
            <a:endParaRPr lang="zh-CN" altLang="en-US" dirty="0">
              <a:ea typeface="思源宋体 CN Medium" panose="020205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5068"/>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4619"/>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454" y="4782"/>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研究方法与思路</a:t>
              </a:r>
            </a:p>
          </p:txBody>
        </p:sp>
        <p:sp>
          <p:nvSpPr>
            <p:cNvPr id="12" name="直角三角形 11"/>
            <p:cNvSpPr/>
            <p:nvPr/>
          </p:nvSpPr>
          <p:spPr>
            <a:xfrm rot="5400000">
              <a:off x="3830" y="5531"/>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8" name="矩形 37"/>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a:t>
              </a:r>
              <a:r>
                <a:rPr lang="zh-CN" altLang="en-US" sz="2000" b="1">
                  <a:latin typeface="思源宋体 CN Medium" panose="02020500000000000000" charset="-122"/>
                  <a:ea typeface="思源宋体 CN Medium" panose="02020500000000000000" charset="-122"/>
                </a:rPr>
                <a:t>核心技术路线</a:t>
              </a: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85" name="图片 84" descr="Gemini_Generated_Image_8epk3b8epk3b8epk (1)"/>
          <p:cNvPicPr>
            <a:picLocks noChangeAspect="1"/>
          </p:cNvPicPr>
          <p:nvPr/>
        </p:nvPicPr>
        <p:blipFill>
          <a:blip r:embed="rId2" cstate="email"/>
          <a:stretch>
            <a:fillRect/>
          </a:stretch>
        </p:blipFill>
        <p:spPr>
          <a:xfrm>
            <a:off x="2613660" y="1605280"/>
            <a:ext cx="8910955" cy="48602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62250" y="1205284"/>
            <a:ext cx="9178574" cy="8182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9" name="矩形 18"/>
          <p:cNvSpPr/>
          <p:nvPr/>
        </p:nvSpPr>
        <p:spPr>
          <a:xfrm>
            <a:off x="2762250" y="1430095"/>
            <a:ext cx="9178574" cy="55207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1" name="文本框 40"/>
          <p:cNvSpPr txBox="1"/>
          <p:nvPr/>
        </p:nvSpPr>
        <p:spPr>
          <a:xfrm>
            <a:off x="3075270"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第一阶段</a:t>
            </a:r>
          </a:p>
        </p:txBody>
      </p:sp>
      <p:sp>
        <p:nvSpPr>
          <p:cNvPr id="42" name="文本框 41"/>
          <p:cNvSpPr txBox="1"/>
          <p:nvPr/>
        </p:nvSpPr>
        <p:spPr>
          <a:xfrm>
            <a:off x="4910983"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第二阶段</a:t>
            </a:r>
          </a:p>
        </p:txBody>
      </p:sp>
      <p:sp>
        <p:nvSpPr>
          <p:cNvPr id="43" name="文本框 42"/>
          <p:cNvSpPr txBox="1"/>
          <p:nvPr/>
        </p:nvSpPr>
        <p:spPr>
          <a:xfrm>
            <a:off x="6746696"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第三阶段</a:t>
            </a:r>
          </a:p>
        </p:txBody>
      </p:sp>
      <p:sp>
        <p:nvSpPr>
          <p:cNvPr id="44" name="文本框 43"/>
          <p:cNvSpPr txBox="1"/>
          <p:nvPr/>
        </p:nvSpPr>
        <p:spPr>
          <a:xfrm>
            <a:off x="8582409"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第四阶段</a:t>
            </a:r>
          </a:p>
        </p:txBody>
      </p:sp>
      <p:sp>
        <p:nvSpPr>
          <p:cNvPr id="45" name="文本框 44"/>
          <p:cNvSpPr txBox="1"/>
          <p:nvPr/>
        </p:nvSpPr>
        <p:spPr>
          <a:xfrm>
            <a:off x="10418122"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第五阶段</a:t>
            </a:r>
          </a:p>
        </p:txBody>
      </p:sp>
      <p:sp>
        <p:nvSpPr>
          <p:cNvPr id="48" name="矩形: 圆角 47"/>
          <p:cNvSpPr/>
          <p:nvPr/>
        </p:nvSpPr>
        <p:spPr>
          <a:xfrm>
            <a:off x="2846691" y="2125156"/>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数据建模与时间序列构建</a:t>
            </a:r>
          </a:p>
        </p:txBody>
      </p:sp>
      <p:sp>
        <p:nvSpPr>
          <p:cNvPr id="49" name="矩形: 圆角 48"/>
          <p:cNvSpPr/>
          <p:nvPr/>
        </p:nvSpPr>
        <p:spPr>
          <a:xfrm>
            <a:off x="4671558" y="2125479"/>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多维项目健康度指标体系</a:t>
            </a:r>
          </a:p>
        </p:txBody>
      </p:sp>
      <p:sp>
        <p:nvSpPr>
          <p:cNvPr id="50" name="矩形: 圆角 49"/>
          <p:cNvSpPr/>
          <p:nvPr/>
        </p:nvSpPr>
        <p:spPr>
          <a:xfrm>
            <a:off x="6523489" y="2125097"/>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时序分析方法与趋势建模</a:t>
            </a:r>
          </a:p>
        </p:txBody>
      </p:sp>
      <p:sp>
        <p:nvSpPr>
          <p:cNvPr id="51" name="矩形: 圆角 50"/>
          <p:cNvSpPr/>
          <p:nvPr/>
        </p:nvSpPr>
        <p:spPr>
          <a:xfrm>
            <a:off x="8348405" y="2125097"/>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风险识别机制与治理映射</a:t>
            </a:r>
          </a:p>
        </p:txBody>
      </p:sp>
      <p:sp>
        <p:nvSpPr>
          <p:cNvPr id="52" name="矩形: 圆角 51"/>
          <p:cNvSpPr/>
          <p:nvPr/>
        </p:nvSpPr>
        <p:spPr>
          <a:xfrm>
            <a:off x="10184126" y="2125420"/>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rgbClr val="105186"/>
                </a:solidFill>
                <a:latin typeface="+mj-ea"/>
                <a:ea typeface="+mj-ea"/>
              </a:rPr>
              <a:t>Agent</a:t>
            </a:r>
            <a:r>
              <a:rPr lang="zh-CN" altLang="en-US" dirty="0">
                <a:solidFill>
                  <a:srgbClr val="105186"/>
                </a:solidFill>
                <a:latin typeface="+mj-ea"/>
                <a:ea typeface="+mj-ea"/>
              </a:rPr>
              <a:t>生成项目分析报告</a:t>
            </a:r>
          </a:p>
        </p:txBody>
      </p:sp>
      <p:grpSp>
        <p:nvGrpSpPr>
          <p:cNvPr id="56" name="组合 55"/>
          <p:cNvGrpSpPr/>
          <p:nvPr/>
        </p:nvGrpSpPr>
        <p:grpSpPr>
          <a:xfrm>
            <a:off x="2846691" y="2933075"/>
            <a:ext cx="1688465" cy="3570605"/>
            <a:chOff x="2846691" y="2933075"/>
            <a:chExt cx="1688465" cy="3570605"/>
          </a:xfrm>
        </p:grpSpPr>
        <p:sp>
          <p:nvSpPr>
            <p:cNvPr id="53" name="矩形 52"/>
            <p:cNvSpPr/>
            <p:nvPr>
              <p:custDataLst>
                <p:tags r:id="rId3"/>
              </p:custDataLst>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5" name="文本框 54"/>
            <p:cNvSpPr txBox="1"/>
            <p:nvPr>
              <p:custDataLst>
                <p:tags r:id="rId4"/>
              </p:custDataLst>
            </p:nvPr>
          </p:nvSpPr>
          <p:spPr>
            <a:xfrm>
              <a:off x="2846744" y="3036513"/>
              <a:ext cx="1661403" cy="2891790"/>
            </a:xfrm>
            <a:prstGeom prst="rect">
              <a:avLst/>
            </a:prstGeom>
            <a:noFill/>
          </p:spPr>
          <p:txBody>
            <a:bodyPr wrap="square" rtlCol="0">
              <a:spAutoFit/>
            </a:bodyPr>
            <a:lstStyle/>
            <a:p>
              <a:r>
                <a:rPr lang="zh-CN" altLang="en-US" sz="1400" dirty="0">
                  <a:ea typeface="思源宋体 CN Medium" panose="02020500000000000000" charset="-122"/>
                </a:rPr>
                <a:t>本项目数据基础主要来源于</a:t>
              </a:r>
              <a:r>
                <a:rPr lang="en-US" altLang="zh-CN" sz="1400" dirty="0">
                  <a:ea typeface="思源宋体 CN Medium" panose="02020500000000000000" charset="-122"/>
                </a:rPr>
                <a:t> Open-</a:t>
              </a:r>
            </a:p>
            <a:p>
              <a:r>
                <a:rPr lang="en-US" altLang="zh-CN" sz="1400" dirty="0">
                  <a:ea typeface="思源宋体 CN Medium" panose="02020500000000000000" charset="-122"/>
                </a:rPr>
                <a:t>Digger </a:t>
              </a:r>
              <a:r>
                <a:rPr lang="zh-CN" altLang="en-US" sz="1400" dirty="0">
                  <a:ea typeface="思源宋体 CN Medium" panose="02020500000000000000" charset="-122"/>
                </a:rPr>
                <a:t>提供的项目级指标数据以及</a:t>
              </a:r>
              <a:r>
                <a:rPr lang="en-US" altLang="zh-CN" sz="1400" dirty="0">
                  <a:ea typeface="思源宋体 CN Medium" panose="02020500000000000000" charset="-122"/>
                </a:rPr>
                <a:t> GitHub </a:t>
              </a:r>
              <a:r>
                <a:rPr lang="zh-CN" altLang="en-US" sz="1400" dirty="0">
                  <a:ea typeface="思源宋体 CN Medium" panose="02020500000000000000" charset="-122"/>
                </a:rPr>
                <a:t>平台的事件级协作日志。</a:t>
              </a:r>
            </a:p>
            <a:p>
              <a:r>
                <a:rPr lang="zh-CN" altLang="en-US" sz="1400" dirty="0">
                  <a:ea typeface="思源宋体 CN Medium" panose="02020500000000000000" charset="-122"/>
                </a:rPr>
                <a:t>建模阶段，以</a:t>
              </a:r>
              <a:r>
                <a:rPr lang="en-US" altLang="zh-CN" sz="1400" dirty="0">
                  <a:ea typeface="思源宋体 CN Medium" panose="02020500000000000000" charset="-122"/>
                </a:rPr>
                <a:t>“</a:t>
              </a:r>
              <a:r>
                <a:rPr lang="zh-CN" altLang="en-US" sz="1400" dirty="0">
                  <a:ea typeface="思源宋体 CN Medium" panose="02020500000000000000" charset="-122"/>
                </a:rPr>
                <a:t>开源项目</a:t>
              </a:r>
              <a:r>
                <a:rPr lang="en-US" altLang="zh-CN" sz="1400" dirty="0">
                  <a:ea typeface="思源宋体 CN Medium" panose="02020500000000000000" charset="-122"/>
                </a:rPr>
                <a:t>”</a:t>
              </a:r>
              <a:r>
                <a:rPr lang="zh-CN" altLang="en-US" sz="1400" dirty="0">
                  <a:ea typeface="思源宋体 CN Medium" panose="02020500000000000000" charset="-122"/>
                </a:rPr>
                <a:t>为基本分析单元，对每个项目分别构建指标随时间变化的时间序列，从而统一到时间序列分析框架中。</a:t>
              </a:r>
            </a:p>
          </p:txBody>
        </p:sp>
      </p:grpSp>
      <p:grpSp>
        <p:nvGrpSpPr>
          <p:cNvPr id="57" name="组合 56"/>
          <p:cNvGrpSpPr/>
          <p:nvPr/>
        </p:nvGrpSpPr>
        <p:grpSpPr>
          <a:xfrm>
            <a:off x="4660710" y="2933008"/>
            <a:ext cx="1688465" cy="3570605"/>
            <a:chOff x="2846691" y="2933075"/>
            <a:chExt cx="1688465" cy="3570605"/>
          </a:xfrm>
        </p:grpSpPr>
        <p:sp>
          <p:nvSpPr>
            <p:cNvPr id="58" name="矩形 57"/>
            <p:cNvSpPr/>
            <p:nvPr>
              <p:custDataLst>
                <p:tags r:id="rId1"/>
              </p:custDataLst>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0" name="文本框 59"/>
            <p:cNvSpPr txBox="1"/>
            <p:nvPr>
              <p:custDataLst>
                <p:tags r:id="rId2"/>
              </p:custDataLst>
            </p:nvPr>
          </p:nvSpPr>
          <p:spPr>
            <a:xfrm>
              <a:off x="2846744" y="2967298"/>
              <a:ext cx="1661403" cy="2891790"/>
            </a:xfrm>
            <a:prstGeom prst="rect">
              <a:avLst/>
            </a:prstGeom>
            <a:noFill/>
          </p:spPr>
          <p:txBody>
            <a:bodyPr wrap="square" rtlCol="0">
              <a:spAutoFit/>
            </a:bodyPr>
            <a:lstStyle/>
            <a:p>
              <a:r>
                <a:rPr lang="zh-CN" altLang="en-US" sz="1400" dirty="0">
                  <a:ea typeface="思源宋体 CN Medium" panose="02020500000000000000" charset="-122"/>
                </a:rPr>
                <a:t>指标体系上，本项目构建了一个多维度的健康度评估模型，覆盖了项目活跃度、社区关注度、协作响应效率、贡献结构以及整体可持续性。每个维度由多个具体指标构成，并进行标准化处理消除量纲（详情见</a:t>
              </a:r>
              <a:r>
                <a:rPr lang="en-US" altLang="zh-CN" sz="1400" dirty="0">
                  <a:ea typeface="思源宋体 CN Medium" panose="02020500000000000000" charset="-122"/>
                </a:rPr>
                <a:t>PPT</a:t>
              </a:r>
              <a:r>
                <a:rPr lang="zh-CN" altLang="en-US" sz="1400" dirty="0">
                  <a:ea typeface="思源宋体 CN Medium" panose="02020500000000000000" charset="-122"/>
                </a:rPr>
                <a:t>附件</a:t>
              </a:r>
              <a:r>
                <a:rPr lang="en-US" altLang="zh-CN" sz="1400" dirty="0">
                  <a:ea typeface="思源宋体 CN Medium" panose="02020500000000000000" charset="-122"/>
                </a:rPr>
                <a:t>1</a:t>
              </a:r>
              <a:r>
                <a:rPr lang="zh-CN" altLang="en-US" sz="1400" dirty="0">
                  <a:ea typeface="思源宋体 CN Medium" panose="02020500000000000000" charset="-122"/>
                </a:rPr>
                <a:t>）。</a:t>
              </a:r>
            </a:p>
            <a:p>
              <a:endParaRPr lang="zh-CN" altLang="en-US" sz="1400" dirty="0">
                <a:ea typeface="思源宋体 CN Medium" panose="02020500000000000000" charset="-122"/>
              </a:endParaRPr>
            </a:p>
          </p:txBody>
        </p:sp>
      </p:grpSp>
      <p:grpSp>
        <p:nvGrpSpPr>
          <p:cNvPr id="61" name="组合 60"/>
          <p:cNvGrpSpPr/>
          <p:nvPr/>
        </p:nvGrpSpPr>
        <p:grpSpPr>
          <a:xfrm>
            <a:off x="6486851" y="2932941"/>
            <a:ext cx="1688465" cy="3570605"/>
            <a:chOff x="2846691" y="2933075"/>
            <a:chExt cx="1688465" cy="3570605"/>
          </a:xfrm>
        </p:grpSpPr>
        <p:sp>
          <p:nvSpPr>
            <p:cNvPr id="62" name="矩形 61"/>
            <p:cNvSpPr/>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4" name="文本框 63"/>
            <p:cNvSpPr txBox="1"/>
            <p:nvPr/>
          </p:nvSpPr>
          <p:spPr>
            <a:xfrm>
              <a:off x="2846744" y="2967298"/>
              <a:ext cx="1661403" cy="2891790"/>
            </a:xfrm>
            <a:prstGeom prst="rect">
              <a:avLst/>
            </a:prstGeom>
            <a:noFill/>
          </p:spPr>
          <p:txBody>
            <a:bodyPr wrap="square" rtlCol="0">
              <a:spAutoFit/>
            </a:bodyPr>
            <a:lstStyle/>
            <a:p>
              <a:r>
                <a:rPr lang="zh-CN" altLang="en-US" sz="1400" dirty="0">
                  <a:ea typeface="思源宋体 CN Medium" panose="02020500000000000000" charset="-122"/>
                </a:rPr>
                <a:t>时间序列分析能够揭示项目状态在一段时间内的变化趋势，为风险识别提供更可靠的依据。项目优先采用滑动窗口统计、同比与环比分析，在治理场景中具有更高的可靠性和可理解性，便于维护者根据分析结果做出决策。</a:t>
              </a:r>
            </a:p>
            <a:p>
              <a:endParaRPr lang="zh-CN" altLang="en-US" sz="1400" dirty="0">
                <a:ea typeface="思源宋体 CN Medium" panose="02020500000000000000" charset="-122"/>
              </a:endParaRPr>
            </a:p>
          </p:txBody>
        </p:sp>
      </p:grpSp>
      <p:sp>
        <p:nvSpPr>
          <p:cNvPr id="66" name="矩形 65"/>
          <p:cNvSpPr/>
          <p:nvPr/>
        </p:nvSpPr>
        <p:spPr>
          <a:xfrm>
            <a:off x="8365490" y="293306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8" name="文本框 67"/>
          <p:cNvSpPr txBox="1"/>
          <p:nvPr/>
        </p:nvSpPr>
        <p:spPr>
          <a:xfrm>
            <a:off x="8392543" y="2967185"/>
            <a:ext cx="1661403" cy="3538220"/>
          </a:xfrm>
          <a:prstGeom prst="rect">
            <a:avLst/>
          </a:prstGeom>
          <a:noFill/>
        </p:spPr>
        <p:txBody>
          <a:bodyPr wrap="square" rtlCol="0">
            <a:spAutoFit/>
          </a:bodyPr>
          <a:lstStyle/>
          <a:p>
            <a:r>
              <a:rPr lang="zh-CN" altLang="en-US" sz="1400" dirty="0">
                <a:ea typeface="思源宋体 CN Medium" panose="02020500000000000000" charset="-122"/>
              </a:rPr>
              <a:t>完成时序分析之后，进一步引入风险识别机制，将指标的异常变化与具体的治理风险进行关联。通过预先定义的规则，将这些异常模式映射为可解释的风险类型，并记录触发风险的具体指标和时间段。这样有助于提高分析结果的可解释性，使维护者能够清楚地了解</a:t>
            </a:r>
            <a:r>
              <a:rPr lang="en-US" altLang="zh-CN" sz="1400" dirty="0">
                <a:ea typeface="思源宋体 CN Medium" panose="02020500000000000000" charset="-122"/>
              </a:rPr>
              <a:t>“</a:t>
            </a:r>
            <a:r>
              <a:rPr lang="zh-CN" altLang="en-US" sz="1400" dirty="0">
                <a:ea typeface="思源宋体 CN Medium" panose="02020500000000000000" charset="-122"/>
              </a:rPr>
              <a:t>风险从何而来</a:t>
            </a:r>
            <a:r>
              <a:rPr lang="en-US" altLang="zh-CN" sz="1400" dirty="0">
                <a:ea typeface="思源宋体 CN Medium" panose="02020500000000000000" charset="-122"/>
              </a:rPr>
              <a:t>”</a:t>
            </a:r>
            <a:r>
              <a:rPr lang="zh-CN" altLang="en-US" sz="1400" dirty="0">
                <a:ea typeface="思源宋体 CN Medium" panose="02020500000000000000" charset="-122"/>
              </a:rPr>
              <a:t>。</a:t>
            </a:r>
          </a:p>
        </p:txBody>
      </p:sp>
      <p:sp>
        <p:nvSpPr>
          <p:cNvPr id="70" name="矩形 69"/>
          <p:cNvSpPr/>
          <p:nvPr/>
        </p:nvSpPr>
        <p:spPr>
          <a:xfrm>
            <a:off x="10173335" y="2933065"/>
            <a:ext cx="1688465" cy="356298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14" name="组合 13"/>
          <p:cNvGrpSpPr/>
          <p:nvPr/>
        </p:nvGrpSpPr>
        <p:grpSpPr>
          <a:xfrm>
            <a:off x="-158115" y="0"/>
            <a:ext cx="12350115" cy="6858000"/>
            <a:chOff x="-249" y="0"/>
            <a:chExt cx="19449" cy="10800"/>
          </a:xfrm>
        </p:grpSpPr>
        <p:sp>
          <p:nvSpPr>
            <p:cNvPr id="15" name="矩形 14"/>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7" name="文本框 16"/>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20" name="文本框 19"/>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21" name="文本框 20"/>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22" name="文本框 21"/>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23" name="文本框 22"/>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24" name="文本框 23"/>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25" name="文本框 24"/>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37" name="矩形 36"/>
            <p:cNvSpPr/>
            <p:nvPr/>
          </p:nvSpPr>
          <p:spPr>
            <a:xfrm>
              <a:off x="-249" y="5068"/>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8" name="矩形 37"/>
            <p:cNvSpPr/>
            <p:nvPr/>
          </p:nvSpPr>
          <p:spPr>
            <a:xfrm>
              <a:off x="-50" y="4619"/>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46" name="文本框 45"/>
            <p:cNvSpPr txBox="1"/>
            <p:nvPr/>
          </p:nvSpPr>
          <p:spPr>
            <a:xfrm>
              <a:off x="454" y="4782"/>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研究方法与思路</a:t>
              </a:r>
            </a:p>
          </p:txBody>
        </p:sp>
        <p:sp>
          <p:nvSpPr>
            <p:cNvPr id="47" name="直角三角形 46"/>
            <p:cNvSpPr/>
            <p:nvPr/>
          </p:nvSpPr>
          <p:spPr>
            <a:xfrm rot="5400000">
              <a:off x="3830" y="5531"/>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6" name="矩形 25"/>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具体流程</a:t>
              </a:r>
            </a:p>
          </p:txBody>
        </p:sp>
        <p:sp>
          <p:nvSpPr>
            <p:cNvPr id="27" name="矩形 26"/>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4" name="文本框 3"/>
          <p:cNvSpPr txBox="1"/>
          <p:nvPr/>
        </p:nvSpPr>
        <p:spPr>
          <a:xfrm>
            <a:off x="10173335" y="2967355"/>
            <a:ext cx="1610995" cy="3169285"/>
          </a:xfrm>
          <a:prstGeom prst="rect">
            <a:avLst/>
          </a:prstGeom>
          <a:noFill/>
        </p:spPr>
        <p:txBody>
          <a:bodyPr wrap="square" rtlCol="0">
            <a:spAutoFit/>
          </a:bodyPr>
          <a:lstStyle/>
          <a:p>
            <a:pPr algn="l">
              <a:buClrTx/>
              <a:buSzTx/>
              <a:buFontTx/>
            </a:pPr>
            <a:r>
              <a:rPr lang="zh-CN" altLang="en-US" sz="1400" dirty="0">
                <a:ea typeface="思源宋体 CN Medium" panose="02020500000000000000" charset="-122"/>
              </a:rPr>
              <a:t>本项目进一步引入了分析报告生成 Agent，用于将结构化的分析结果转化为自然语言形式的项目分析报告。</a:t>
            </a:r>
          </a:p>
          <a:p>
            <a:pPr algn="l">
              <a:buClrTx/>
              <a:buSzTx/>
              <a:buFontTx/>
            </a:pPr>
            <a:r>
              <a:rPr lang="zh-CN" altLang="en-US" sz="1400" dirty="0">
                <a:ea typeface="思源宋体 CN Medium" panose="02020500000000000000" charset="-122"/>
              </a:rPr>
              <a:t>该 Agent 并不直接参与数据计算或指标建模在模板和规则约束下生成结构化的分析报告。确保了生成内容的可控性。</a:t>
            </a: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04</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04</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2645790" y="1373984"/>
            <a:ext cx="6900420" cy="1106805"/>
          </a:xfrm>
          <a:prstGeom prst="rect">
            <a:avLst/>
          </a:prstGeom>
          <a:noFill/>
        </p:spPr>
        <p:txBody>
          <a:bodyPr wrap="square" rtlCol="0">
            <a:spAutoFit/>
          </a:bodyPr>
          <a:lstStyle/>
          <a:p>
            <a:r>
              <a:rPr lang="zh-CN" altLang="en-US" sz="6600" dirty="0">
                <a:latin typeface="+mj-ea"/>
                <a:ea typeface="+mj-ea"/>
              </a:rPr>
              <a:t>项目难点和创新点</a:t>
            </a:r>
          </a:p>
        </p:txBody>
      </p:sp>
      <p:sp>
        <p:nvSpPr>
          <p:cNvPr id="7" name="文本框 6"/>
          <p:cNvSpPr txBox="1"/>
          <p:nvPr/>
        </p:nvSpPr>
        <p:spPr>
          <a:xfrm>
            <a:off x="3668598" y="2297315"/>
            <a:ext cx="4854804" cy="368300"/>
          </a:xfrm>
          <a:prstGeom prst="rect">
            <a:avLst/>
          </a:prstGeom>
          <a:noFill/>
        </p:spPr>
        <p:txBody>
          <a:bodyPr wrap="square" rtlCol="0">
            <a:spAutoFit/>
          </a:bodyPr>
          <a:lstStyle/>
          <a:p>
            <a:r>
              <a:rPr lang="en-US" altLang="zh-CN" dirty="0">
                <a:ea typeface="思源宋体 CN Medium" panose="02020500000000000000" charset="-122"/>
              </a:rPr>
              <a:t>Project difficulties and innovation points</a:t>
            </a:r>
            <a:endParaRPr lang="zh-CN" altLang="en-US" dirty="0">
              <a:ea typeface="思源宋体 CN Medium" panose="02020500000000000000" charset="-122"/>
            </a:endParaRPr>
          </a:p>
        </p:txBody>
      </p:sp>
      <p:grpSp>
        <p:nvGrpSpPr>
          <p:cNvPr id="17" name="组合 16"/>
          <p:cNvGrpSpPr/>
          <p:nvPr/>
        </p:nvGrpSpPr>
        <p:grpSpPr>
          <a:xfrm>
            <a:off x="4308058" y="3252251"/>
            <a:ext cx="1395166" cy="368300"/>
            <a:chOff x="3327662" y="3110846"/>
            <a:chExt cx="1395166" cy="368300"/>
          </a:xfrm>
        </p:grpSpPr>
        <p:sp>
          <p:nvSpPr>
            <p:cNvPr id="8" name="矩形 7"/>
            <p:cNvSpPr/>
            <p:nvPr/>
          </p:nvSpPr>
          <p:spPr>
            <a:xfrm>
              <a:off x="3327662"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文本框 8"/>
            <p:cNvSpPr txBox="1"/>
            <p:nvPr/>
          </p:nvSpPr>
          <p:spPr>
            <a:xfrm>
              <a:off x="3553904" y="3110846"/>
              <a:ext cx="1168924" cy="368300"/>
            </a:xfrm>
            <a:prstGeom prst="rect">
              <a:avLst/>
            </a:prstGeom>
            <a:noFill/>
          </p:spPr>
          <p:txBody>
            <a:bodyPr wrap="square" rtlCol="0">
              <a:spAutoFit/>
            </a:bodyPr>
            <a:lstStyle/>
            <a:p>
              <a:r>
                <a:rPr lang="zh-CN" altLang="en-US" dirty="0">
                  <a:ea typeface="思源宋体 CN Medium" panose="02020500000000000000" charset="-122"/>
                </a:rPr>
                <a:t>项目难点</a:t>
              </a:r>
            </a:p>
          </p:txBody>
        </p:sp>
      </p:grpSp>
      <p:grpSp>
        <p:nvGrpSpPr>
          <p:cNvPr id="18" name="组合 17"/>
          <p:cNvGrpSpPr/>
          <p:nvPr/>
        </p:nvGrpSpPr>
        <p:grpSpPr>
          <a:xfrm>
            <a:off x="6653675" y="3252250"/>
            <a:ext cx="1618342" cy="368300"/>
            <a:chOff x="7549225" y="3110845"/>
            <a:chExt cx="1618342" cy="368300"/>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9" y="3110845"/>
              <a:ext cx="1423448" cy="368300"/>
            </a:xfrm>
            <a:prstGeom prst="rect">
              <a:avLst/>
            </a:prstGeom>
            <a:noFill/>
          </p:spPr>
          <p:txBody>
            <a:bodyPr wrap="square" rtlCol="0">
              <a:spAutoFit/>
            </a:bodyPr>
            <a:lstStyle/>
            <a:p>
              <a:r>
                <a:rPr lang="zh-CN" altLang="en-US" dirty="0">
                  <a:ea typeface="思源宋体 CN Medium" panose="02020500000000000000" charset="-122"/>
                </a:rPr>
                <a:t>项目创新点</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846705" y="84582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8" name="矩形: 圆角 17"/>
          <p:cNvSpPr/>
          <p:nvPr/>
        </p:nvSpPr>
        <p:spPr>
          <a:xfrm>
            <a:off x="7343775" y="878840"/>
            <a:ext cx="4288790" cy="1820545"/>
          </a:xfrm>
          <a:prstGeom prst="roundRect">
            <a:avLst>
              <a:gd name="adj" fmla="val 0"/>
            </a:avLst>
          </a:prstGeom>
          <a:blipFill rotWithShape="1">
            <a:blip r:embed="rId2" cstate="email"/>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21" name="组合 20"/>
          <p:cNvGrpSpPr/>
          <p:nvPr/>
        </p:nvGrpSpPr>
        <p:grpSpPr>
          <a:xfrm>
            <a:off x="3007360" y="955040"/>
            <a:ext cx="4175760" cy="1710055"/>
            <a:chOff x="3007150" y="1124807"/>
            <a:chExt cx="4176076" cy="2212281"/>
          </a:xfrm>
        </p:grpSpPr>
        <p:sp>
          <p:nvSpPr>
            <p:cNvPr id="15"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9" name="矩形 18"/>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lstStyle/>
            <a:p>
              <a:pPr algn="ctr">
                <a:lnSpc>
                  <a:spcPct val="150000"/>
                </a:lnSpc>
              </a:pPr>
              <a:r>
                <a:rPr lang="zh-CN" altLang="en-US" sz="2000" dirty="0">
                  <a:latin typeface="+mj-ea"/>
                  <a:ea typeface="+mj-ea"/>
                </a:rPr>
                <a:t>开源项目数据的时序非平稳性</a:t>
              </a:r>
            </a:p>
          </p:txBody>
        </p:sp>
      </p:grpSp>
      <p:sp>
        <p:nvSpPr>
          <p:cNvPr id="20" name="文本框 19"/>
          <p:cNvSpPr txBox="1"/>
          <p:nvPr/>
        </p:nvSpPr>
        <p:spPr>
          <a:xfrm>
            <a:off x="3034665" y="1376045"/>
            <a:ext cx="4175760" cy="1158240"/>
          </a:xfrm>
          <a:prstGeom prst="rect">
            <a:avLst/>
          </a:prstGeom>
          <a:noFill/>
        </p:spPr>
        <p:txBody>
          <a:bodyPr wrap="square" rtlCol="0">
            <a:noAutofit/>
          </a:bodyPr>
          <a:lstStyle/>
          <a:p>
            <a:pPr>
              <a:lnSpc>
                <a:spcPct val="140000"/>
              </a:lnSpc>
            </a:pPr>
            <a:r>
              <a:rPr lang="zh-CN" altLang="en-US" sz="1400" dirty="0">
                <a:ea typeface="思源宋体 CN Medium" panose="02020500000000000000" charset="-122"/>
              </a:rPr>
              <a:t>项目活动往往受到版本发布、社区事件等因素的影响，导致指标在某些时间段内出现剧烈波动。如果直接使用简单的统计方法进行分析，容易将正常波动误判为异常行为。</a:t>
            </a:r>
          </a:p>
          <a:p>
            <a:pPr>
              <a:lnSpc>
                <a:spcPct val="140000"/>
              </a:lnSpc>
            </a:pPr>
            <a:endParaRPr lang="zh-CN" altLang="en-US" sz="1400" dirty="0">
              <a:ea typeface="思源宋体 CN Medium" panose="02020500000000000000" charset="-122"/>
            </a:endParaRPr>
          </a:p>
        </p:txBody>
      </p:sp>
      <p:grpSp>
        <p:nvGrpSpPr>
          <p:cNvPr id="26" name="组合 25"/>
          <p:cNvGrpSpPr/>
          <p:nvPr/>
        </p:nvGrpSpPr>
        <p:grpSpPr>
          <a:xfrm>
            <a:off x="-158115" y="0"/>
            <a:ext cx="12350115" cy="6858000"/>
            <a:chOff x="-249" y="0"/>
            <a:chExt cx="19449" cy="10800"/>
          </a:xfrm>
        </p:grpSpPr>
        <p:sp>
          <p:nvSpPr>
            <p:cNvPr id="27" name="矩形 26"/>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9" name="文本框 28"/>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30" name="文本框 29"/>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5" name="文本框 34"/>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36" name="文本框 35"/>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37" name="文本框 36"/>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38" name="文本框 37"/>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39" name="文本框 38"/>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0" name="矩形 39"/>
            <p:cNvSpPr/>
            <p:nvPr/>
          </p:nvSpPr>
          <p:spPr>
            <a:xfrm>
              <a:off x="-249" y="6575"/>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50" y="6126"/>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42" name="文本框 41"/>
            <p:cNvSpPr txBox="1"/>
            <p:nvPr/>
          </p:nvSpPr>
          <p:spPr>
            <a:xfrm>
              <a:off x="354" y="6295"/>
              <a:ext cx="3543"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项目难点与创新点</a:t>
              </a:r>
            </a:p>
          </p:txBody>
        </p:sp>
        <p:sp>
          <p:nvSpPr>
            <p:cNvPr id="43" name="直角三角形 42"/>
            <p:cNvSpPr/>
            <p:nvPr/>
          </p:nvSpPr>
          <p:spPr>
            <a:xfrm rot="5400000">
              <a:off x="3830" y="7038"/>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4" name="矩形 4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4.1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项目难点</a:t>
              </a:r>
            </a:p>
          </p:txBody>
        </p:sp>
        <p:sp>
          <p:nvSpPr>
            <p:cNvPr id="45" name="矩形 44"/>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2" name="矩形 1"/>
          <p:cNvSpPr/>
          <p:nvPr/>
        </p:nvSpPr>
        <p:spPr>
          <a:xfrm>
            <a:off x="2841625" y="286131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圆角 17"/>
          <p:cNvSpPr/>
          <p:nvPr/>
        </p:nvSpPr>
        <p:spPr>
          <a:xfrm>
            <a:off x="7338695" y="2889885"/>
            <a:ext cx="4288790" cy="1854200"/>
          </a:xfrm>
          <a:prstGeom prst="roundRect">
            <a:avLst>
              <a:gd name="adj" fmla="val 0"/>
            </a:avLst>
          </a:prstGeom>
          <a:blipFill rotWithShape="1">
            <a:blip r:embed="rId3" cstate="email"/>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4" name="组合 3"/>
          <p:cNvGrpSpPr/>
          <p:nvPr/>
        </p:nvGrpSpPr>
        <p:grpSpPr>
          <a:xfrm>
            <a:off x="3002280" y="2970530"/>
            <a:ext cx="4175760" cy="1710055"/>
            <a:chOff x="3007150" y="1124807"/>
            <a:chExt cx="4176076" cy="2212281"/>
          </a:xfrm>
        </p:grpSpPr>
        <p:sp>
          <p:nvSpPr>
            <p:cNvPr id="5"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 name="矩形 5"/>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lstStyle/>
            <a:p>
              <a:pPr algn="ctr">
                <a:lnSpc>
                  <a:spcPct val="150000"/>
                </a:lnSpc>
              </a:pPr>
              <a:r>
                <a:rPr lang="zh-CN" altLang="en-US" sz="2000" dirty="0">
                  <a:latin typeface="+mj-ea"/>
                  <a:ea typeface="+mj-ea"/>
                </a:rPr>
                <a:t>跨项目分析中的异质性问题</a:t>
              </a:r>
            </a:p>
          </p:txBody>
        </p:sp>
      </p:grpSp>
      <p:sp>
        <p:nvSpPr>
          <p:cNvPr id="7" name="文本框 6"/>
          <p:cNvSpPr txBox="1"/>
          <p:nvPr/>
        </p:nvSpPr>
        <p:spPr>
          <a:xfrm>
            <a:off x="3029585" y="3391535"/>
            <a:ext cx="4175760" cy="1158240"/>
          </a:xfrm>
          <a:prstGeom prst="rect">
            <a:avLst/>
          </a:prstGeom>
          <a:noFill/>
        </p:spPr>
        <p:txBody>
          <a:bodyPr wrap="square" rtlCol="0">
            <a:noAutofit/>
          </a:bodyPr>
          <a:lstStyle/>
          <a:p>
            <a:pPr>
              <a:lnSpc>
                <a:spcPct val="140000"/>
              </a:lnSpc>
            </a:pPr>
            <a:r>
              <a:rPr lang="zh-CN" altLang="en-US" sz="1400" dirty="0">
                <a:ea typeface="思源宋体 CN Medium" panose="02020500000000000000" charset="-122"/>
              </a:rPr>
              <a:t>不同开源项目在规模、活跃度水平上存在显著差异，导致同一指标在不同项目之间难以直接比较。这要求在分析过程中引入合理的标准化与基线构建方法，以保证分析结果的公平性和可比性。</a:t>
            </a:r>
          </a:p>
          <a:p>
            <a:pPr>
              <a:lnSpc>
                <a:spcPct val="140000"/>
              </a:lnSpc>
            </a:pPr>
            <a:endParaRPr lang="zh-CN" altLang="en-US" sz="1400" dirty="0">
              <a:ea typeface="思源宋体 CN Medium" panose="02020500000000000000" charset="-122"/>
            </a:endParaRPr>
          </a:p>
        </p:txBody>
      </p:sp>
      <p:sp>
        <p:nvSpPr>
          <p:cNvPr id="8" name="矩形 7"/>
          <p:cNvSpPr/>
          <p:nvPr/>
        </p:nvSpPr>
        <p:spPr>
          <a:xfrm>
            <a:off x="2841625" y="487680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矩形: 圆角 17"/>
          <p:cNvSpPr/>
          <p:nvPr/>
        </p:nvSpPr>
        <p:spPr>
          <a:xfrm>
            <a:off x="7338060" y="4946650"/>
            <a:ext cx="4288790" cy="1765935"/>
          </a:xfrm>
          <a:prstGeom prst="roundRect">
            <a:avLst>
              <a:gd name="adj" fmla="val 0"/>
            </a:avLst>
          </a:prstGeom>
          <a:blipFill rotWithShape="1">
            <a:blip r:embed="rId4" cstate="email"/>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10" name="组合 9"/>
          <p:cNvGrpSpPr/>
          <p:nvPr/>
        </p:nvGrpSpPr>
        <p:grpSpPr>
          <a:xfrm>
            <a:off x="2968625" y="4951730"/>
            <a:ext cx="4175760" cy="1710055"/>
            <a:chOff x="3007150" y="1124807"/>
            <a:chExt cx="4176076" cy="2212281"/>
          </a:xfrm>
        </p:grpSpPr>
        <p:sp>
          <p:nvSpPr>
            <p:cNvPr id="11"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2" name="矩形 11"/>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lstStyle/>
            <a:p>
              <a:pPr algn="ctr">
                <a:lnSpc>
                  <a:spcPct val="150000"/>
                </a:lnSpc>
              </a:pPr>
              <a:r>
                <a:rPr lang="zh-CN" altLang="en-US" sz="2000" dirty="0">
                  <a:latin typeface="+mj-ea"/>
                  <a:ea typeface="+mj-ea"/>
                </a:rPr>
                <a:t>治理场景对结果的可解释性要求</a:t>
              </a:r>
            </a:p>
          </p:txBody>
        </p:sp>
      </p:grpSp>
      <p:sp>
        <p:nvSpPr>
          <p:cNvPr id="16" name="文本框 15"/>
          <p:cNvSpPr txBox="1"/>
          <p:nvPr/>
        </p:nvSpPr>
        <p:spPr>
          <a:xfrm>
            <a:off x="2995930" y="5397500"/>
            <a:ext cx="4175760" cy="1158240"/>
          </a:xfrm>
          <a:prstGeom prst="rect">
            <a:avLst/>
          </a:prstGeom>
          <a:noFill/>
        </p:spPr>
        <p:txBody>
          <a:bodyPr wrap="square" rtlCol="0">
            <a:noAutofit/>
          </a:bodyPr>
          <a:lstStyle/>
          <a:p>
            <a:pPr>
              <a:lnSpc>
                <a:spcPct val="140000"/>
              </a:lnSpc>
            </a:pPr>
            <a:r>
              <a:rPr lang="zh-CN" altLang="en-US" sz="1400" dirty="0">
                <a:ea typeface="思源宋体 CN Medium" panose="02020500000000000000" charset="-122"/>
              </a:rPr>
              <a:t>为防止被试意识到实验目的，实验人员在招募被试时告诉其即将参与的是有关“大学生自我意识”的一项研究。并要求被试在回复邮件后的第二天到指定</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2870409" y="3025656"/>
            <a:ext cx="9162853" cy="1614044"/>
            <a:chOff x="2870409" y="2629731"/>
            <a:chExt cx="9162853" cy="1614044"/>
          </a:xfrm>
        </p:grpSpPr>
        <p:sp>
          <p:nvSpPr>
            <p:cNvPr id="26" name="箭头: 右 25"/>
            <p:cNvSpPr/>
            <p:nvPr/>
          </p:nvSpPr>
          <p:spPr>
            <a:xfrm>
              <a:off x="2870409" y="2629731"/>
              <a:ext cx="9162853" cy="1614044"/>
            </a:xfrm>
            <a:prstGeom prst="rightArrow">
              <a:avLst/>
            </a:prstGeom>
            <a:solidFill>
              <a:srgbClr val="10518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27" name="文本框 26"/>
            <p:cNvSpPr txBox="1"/>
            <p:nvPr/>
          </p:nvSpPr>
          <p:spPr>
            <a:xfrm>
              <a:off x="5863377" y="3082810"/>
              <a:ext cx="2860574" cy="645160"/>
            </a:xfrm>
            <a:prstGeom prst="rect">
              <a:avLst/>
            </a:prstGeom>
            <a:noFill/>
          </p:spPr>
          <p:txBody>
            <a:bodyPr wrap="square" rtlCol="0">
              <a:spAutoFit/>
            </a:bodyPr>
            <a:lstStyle/>
            <a:p>
              <a:r>
                <a:rPr lang="zh-CN" altLang="en-US" sz="3600" dirty="0">
                  <a:solidFill>
                    <a:schemeClr val="bg1"/>
                  </a:solidFill>
                  <a:latin typeface="+mj-ea"/>
                  <a:ea typeface="+mj-ea"/>
                </a:rPr>
                <a:t>项目创新点</a:t>
              </a:r>
            </a:p>
          </p:txBody>
        </p:sp>
      </p:grpSp>
      <p:grpSp>
        <p:nvGrpSpPr>
          <p:cNvPr id="53" name="组合 52"/>
          <p:cNvGrpSpPr/>
          <p:nvPr/>
        </p:nvGrpSpPr>
        <p:grpSpPr>
          <a:xfrm>
            <a:off x="3282099" y="1124807"/>
            <a:ext cx="3703163" cy="2165147"/>
            <a:chOff x="3282099" y="1124807"/>
            <a:chExt cx="3703163" cy="2165147"/>
          </a:xfrm>
          <a:effectLst>
            <a:outerShdw blurRad="63500" sx="102000" sy="102000" algn="ctr" rotWithShape="0">
              <a:prstClr val="black">
                <a:alpha val="40000"/>
              </a:prstClr>
            </a:outerShdw>
          </a:effectLst>
        </p:grpSpPr>
        <p:sp>
          <p:nvSpPr>
            <p:cNvPr id="40" name="矩形 39"/>
            <p:cNvSpPr/>
            <p:nvPr/>
          </p:nvSpPr>
          <p:spPr>
            <a:xfrm>
              <a:off x="3282099" y="1149261"/>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5" name="矩形 44"/>
            <p:cNvSpPr/>
            <p:nvPr/>
          </p:nvSpPr>
          <p:spPr>
            <a:xfrm>
              <a:off x="3282099" y="1124807"/>
              <a:ext cx="3703163" cy="561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多维项目健康度框架搭建</a:t>
              </a:r>
            </a:p>
          </p:txBody>
        </p:sp>
      </p:grpSp>
      <p:grpSp>
        <p:nvGrpSpPr>
          <p:cNvPr id="51" name="组合 50"/>
          <p:cNvGrpSpPr/>
          <p:nvPr/>
        </p:nvGrpSpPr>
        <p:grpSpPr>
          <a:xfrm>
            <a:off x="3223044" y="4387463"/>
            <a:ext cx="3880485" cy="2146333"/>
            <a:chOff x="3223044" y="4387463"/>
            <a:chExt cx="3880485" cy="2146333"/>
          </a:xfrm>
          <a:effectLst>
            <a:outerShdw blurRad="63500" sx="102000" sy="102000" algn="ctr" rotWithShape="0">
              <a:prstClr val="black">
                <a:alpha val="40000"/>
              </a:prstClr>
            </a:outerShdw>
          </a:effectLst>
        </p:grpSpPr>
        <p:sp>
          <p:nvSpPr>
            <p:cNvPr id="42" name="矩形 41"/>
            <p:cNvSpPr/>
            <p:nvPr/>
          </p:nvSpPr>
          <p:spPr>
            <a:xfrm>
              <a:off x="3282099" y="4393103"/>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6" name="矩形 45"/>
            <p:cNvSpPr/>
            <p:nvPr/>
          </p:nvSpPr>
          <p:spPr>
            <a:xfrm>
              <a:off x="3223044" y="4387463"/>
              <a:ext cx="3880485" cy="56134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异常检测到治理建议的闭环</a:t>
              </a:r>
            </a:p>
          </p:txBody>
        </p:sp>
      </p:grpSp>
      <p:grpSp>
        <p:nvGrpSpPr>
          <p:cNvPr id="52" name="组合 51"/>
          <p:cNvGrpSpPr/>
          <p:nvPr/>
        </p:nvGrpSpPr>
        <p:grpSpPr>
          <a:xfrm>
            <a:off x="7293664" y="4393103"/>
            <a:ext cx="3704422" cy="2140685"/>
            <a:chOff x="7293664" y="4393103"/>
            <a:chExt cx="3704422" cy="2140685"/>
          </a:xfrm>
          <a:effectLst>
            <a:outerShdw blurRad="63500" sx="102000" sy="102000" algn="ctr" rotWithShape="0">
              <a:prstClr val="black">
                <a:alpha val="40000"/>
              </a:prstClr>
            </a:outerShdw>
          </a:effectLst>
        </p:grpSpPr>
        <p:sp>
          <p:nvSpPr>
            <p:cNvPr id="43" name="矩形 42"/>
            <p:cNvSpPr/>
            <p:nvPr/>
          </p:nvSpPr>
          <p:spPr>
            <a:xfrm>
              <a:off x="7293664" y="4393103"/>
              <a:ext cx="3703163" cy="2140685"/>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7" name="矩形 46"/>
            <p:cNvSpPr/>
            <p:nvPr/>
          </p:nvSpPr>
          <p:spPr>
            <a:xfrm>
              <a:off x="7294923" y="4393103"/>
              <a:ext cx="3703163" cy="55596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分析报告生成</a:t>
              </a:r>
              <a:r>
                <a:rPr lang="en-US" altLang="zh-CN" sz="2400" dirty="0">
                  <a:latin typeface="+mj-ea"/>
                  <a:ea typeface="+mj-ea"/>
                </a:rPr>
                <a:t>Agent</a:t>
              </a:r>
            </a:p>
          </p:txBody>
        </p:sp>
      </p:grpSp>
      <p:grpSp>
        <p:nvGrpSpPr>
          <p:cNvPr id="50" name="组合 49"/>
          <p:cNvGrpSpPr/>
          <p:nvPr/>
        </p:nvGrpSpPr>
        <p:grpSpPr>
          <a:xfrm>
            <a:off x="7289641" y="1124807"/>
            <a:ext cx="3707186" cy="2165147"/>
            <a:chOff x="7289641" y="1124807"/>
            <a:chExt cx="3707186" cy="2165147"/>
          </a:xfrm>
          <a:effectLst>
            <a:outerShdw blurRad="63500" sx="102000" sy="102000" algn="ctr" rotWithShape="0">
              <a:prstClr val="black">
                <a:alpha val="40000"/>
              </a:prstClr>
            </a:outerShdw>
          </a:effectLst>
        </p:grpSpPr>
        <p:sp>
          <p:nvSpPr>
            <p:cNvPr id="41" name="矩形 40"/>
            <p:cNvSpPr/>
            <p:nvPr/>
          </p:nvSpPr>
          <p:spPr>
            <a:xfrm>
              <a:off x="7293664" y="1149261"/>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8" name="矩形 47"/>
            <p:cNvSpPr/>
            <p:nvPr/>
          </p:nvSpPr>
          <p:spPr>
            <a:xfrm>
              <a:off x="7289641" y="1124807"/>
              <a:ext cx="3703163" cy="55786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治理导向的时间序列分析</a:t>
              </a:r>
            </a:p>
          </p:txBody>
        </p:sp>
      </p:grpSp>
      <p:sp>
        <p:nvSpPr>
          <p:cNvPr id="54" name="文本框 53"/>
          <p:cNvSpPr txBox="1"/>
          <p:nvPr/>
        </p:nvSpPr>
        <p:spPr>
          <a:xfrm>
            <a:off x="3600155" y="1725189"/>
            <a:ext cx="3067050" cy="1753235"/>
          </a:xfrm>
          <a:prstGeom prst="rect">
            <a:avLst/>
          </a:prstGeom>
          <a:noFill/>
        </p:spPr>
        <p:txBody>
          <a:bodyPr wrap="square" rtlCol="0">
            <a:spAutoFit/>
          </a:bodyPr>
          <a:lstStyle/>
          <a:p>
            <a:r>
              <a:rPr lang="zh-CN" altLang="en-US" dirty="0">
                <a:ea typeface="思源宋体 CN Medium" panose="02020500000000000000" charset="-122"/>
              </a:rPr>
              <a:t>构建了一个面向开源治理场景的多维项目健康度建模框架，将原本分散的指标整合为一个统一的、可解释的健康度评估模型。</a:t>
            </a:r>
          </a:p>
          <a:p>
            <a:endParaRPr lang="zh-CN" altLang="en-US" dirty="0">
              <a:ea typeface="思源宋体 CN Medium" panose="02020500000000000000" charset="-122"/>
            </a:endParaRPr>
          </a:p>
        </p:txBody>
      </p:sp>
      <p:sp>
        <p:nvSpPr>
          <p:cNvPr id="56" name="文本框 55"/>
          <p:cNvSpPr txBox="1"/>
          <p:nvPr/>
        </p:nvSpPr>
        <p:spPr>
          <a:xfrm>
            <a:off x="7584877" y="1725189"/>
            <a:ext cx="3067050" cy="1753235"/>
          </a:xfrm>
          <a:prstGeom prst="rect">
            <a:avLst/>
          </a:prstGeom>
          <a:noFill/>
        </p:spPr>
        <p:txBody>
          <a:bodyPr wrap="square" rtlCol="0">
            <a:spAutoFit/>
          </a:bodyPr>
          <a:lstStyle/>
          <a:p>
            <a:r>
              <a:rPr lang="zh-CN" altLang="en-US" dirty="0">
                <a:ea typeface="思源宋体 CN Medium" panose="02020500000000000000" charset="-122"/>
              </a:rPr>
              <a:t>采用治理导向的时间序列分析思路，强调分析方法的稳定性和可解释性，而非单纯追求预测精度，使分析结果更适合长期治理与运营使用。</a:t>
            </a:r>
          </a:p>
          <a:p>
            <a:endParaRPr lang="zh-CN" altLang="en-US" dirty="0">
              <a:ea typeface="思源宋体 CN Medium" panose="02020500000000000000" charset="-122"/>
            </a:endParaRPr>
          </a:p>
        </p:txBody>
      </p:sp>
      <p:sp>
        <p:nvSpPr>
          <p:cNvPr id="57" name="文本框 56"/>
          <p:cNvSpPr txBox="1"/>
          <p:nvPr/>
        </p:nvSpPr>
        <p:spPr>
          <a:xfrm>
            <a:off x="3600155" y="5057010"/>
            <a:ext cx="3067050" cy="1476375"/>
          </a:xfrm>
          <a:prstGeom prst="rect">
            <a:avLst/>
          </a:prstGeom>
          <a:noFill/>
        </p:spPr>
        <p:txBody>
          <a:bodyPr wrap="square" rtlCol="0">
            <a:spAutoFit/>
          </a:bodyPr>
          <a:lstStyle/>
          <a:p>
            <a:r>
              <a:rPr lang="zh-CN" altLang="en-US" dirty="0">
                <a:ea typeface="思源宋体 CN Medium" panose="02020500000000000000" charset="-122"/>
              </a:rPr>
              <a:t>设计了从异常检测到治理建议的完整闭环，将分析结果直接映射为可执行的治理行动，缩短了数据分析与实际决策之间的距离</a:t>
            </a:r>
          </a:p>
        </p:txBody>
      </p:sp>
      <p:sp>
        <p:nvSpPr>
          <p:cNvPr id="58" name="文本框 57"/>
          <p:cNvSpPr txBox="1"/>
          <p:nvPr/>
        </p:nvSpPr>
        <p:spPr>
          <a:xfrm>
            <a:off x="7653489" y="5057010"/>
            <a:ext cx="3067050" cy="1753235"/>
          </a:xfrm>
          <a:prstGeom prst="rect">
            <a:avLst/>
          </a:prstGeom>
          <a:noFill/>
        </p:spPr>
        <p:txBody>
          <a:bodyPr wrap="square" rtlCol="0">
            <a:spAutoFit/>
          </a:bodyPr>
          <a:lstStyle/>
          <a:p>
            <a:r>
              <a:rPr lang="zh-CN" altLang="en-US" dirty="0">
                <a:ea typeface="思源宋体 CN Medium" panose="02020500000000000000" charset="-122"/>
              </a:rPr>
              <a:t>引入面向开源治理的分析报告生成</a:t>
            </a:r>
            <a:r>
              <a:rPr lang="en-US" altLang="zh-CN" dirty="0">
                <a:ea typeface="思源宋体 CN Medium" panose="02020500000000000000" charset="-122"/>
              </a:rPr>
              <a:t> Agent</a:t>
            </a:r>
            <a:r>
              <a:rPr lang="zh-CN" altLang="en-US" dirty="0">
                <a:ea typeface="思源宋体 CN Medium" panose="02020500000000000000" charset="-122"/>
              </a:rPr>
              <a:t>，实现了分析结果的自动化表达，以更低的成本理解项目运行状态并制定相应的治理策略。</a:t>
            </a:r>
          </a:p>
          <a:p>
            <a:endParaRPr lang="zh-CN" altLang="en-US" dirty="0">
              <a:ea typeface="思源宋体 CN Medium" panose="02020500000000000000" charset="-122"/>
            </a:endParaRPr>
          </a:p>
        </p:txBody>
      </p:sp>
      <p:grpSp>
        <p:nvGrpSpPr>
          <p:cNvPr id="18" name="组合 17"/>
          <p:cNvGrpSpPr/>
          <p:nvPr/>
        </p:nvGrpSpPr>
        <p:grpSpPr>
          <a:xfrm>
            <a:off x="-158115" y="0"/>
            <a:ext cx="12350115" cy="6858000"/>
            <a:chOff x="-249" y="0"/>
            <a:chExt cx="19449" cy="10800"/>
          </a:xfrm>
        </p:grpSpPr>
        <p:sp>
          <p:nvSpPr>
            <p:cNvPr id="13" name="矩形 12"/>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文本框 13"/>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15" name="文本框 14"/>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19" name="文本框 18"/>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20" name="文本框 19"/>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21" name="文本框 20"/>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22" name="文本框 21"/>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23" name="文本框 22"/>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24" name="矩形 23"/>
            <p:cNvSpPr/>
            <p:nvPr/>
          </p:nvSpPr>
          <p:spPr>
            <a:xfrm>
              <a:off x="-249" y="6575"/>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5" name="矩形 24"/>
            <p:cNvSpPr/>
            <p:nvPr/>
          </p:nvSpPr>
          <p:spPr>
            <a:xfrm>
              <a:off x="-50" y="6126"/>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28" name="文本框 27"/>
            <p:cNvSpPr txBox="1"/>
            <p:nvPr/>
          </p:nvSpPr>
          <p:spPr>
            <a:xfrm>
              <a:off x="354" y="6295"/>
              <a:ext cx="3543"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项目难点与创新点</a:t>
              </a:r>
            </a:p>
          </p:txBody>
        </p:sp>
        <p:sp>
          <p:nvSpPr>
            <p:cNvPr id="29" name="直角三角形 28"/>
            <p:cNvSpPr/>
            <p:nvPr/>
          </p:nvSpPr>
          <p:spPr>
            <a:xfrm rot="5400000">
              <a:off x="3830" y="7038"/>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0" name="矩形 29"/>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4.2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项目创新点</a:t>
              </a:r>
            </a:p>
          </p:txBody>
        </p:sp>
        <p:sp>
          <p:nvSpPr>
            <p:cNvPr id="31" name="矩形 3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05</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05</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463859" y="1362917"/>
            <a:ext cx="5261138" cy="1106805"/>
          </a:xfrm>
          <a:prstGeom prst="rect">
            <a:avLst/>
          </a:prstGeom>
          <a:noFill/>
        </p:spPr>
        <p:txBody>
          <a:bodyPr wrap="square" rtlCol="0">
            <a:spAutoFit/>
          </a:bodyPr>
          <a:lstStyle/>
          <a:p>
            <a:r>
              <a:rPr lang="zh-CN" altLang="en-US" sz="6600" dirty="0">
                <a:latin typeface="+mj-ea"/>
                <a:ea typeface="+mj-ea"/>
              </a:rPr>
              <a:t>项目预期成果</a:t>
            </a:r>
          </a:p>
        </p:txBody>
      </p:sp>
      <p:sp>
        <p:nvSpPr>
          <p:cNvPr id="7" name="文本框 6"/>
          <p:cNvSpPr txBox="1"/>
          <p:nvPr/>
        </p:nvSpPr>
        <p:spPr>
          <a:xfrm>
            <a:off x="4432935" y="2346960"/>
            <a:ext cx="3689350" cy="368300"/>
          </a:xfrm>
          <a:prstGeom prst="rect">
            <a:avLst/>
          </a:prstGeom>
          <a:noFill/>
        </p:spPr>
        <p:txBody>
          <a:bodyPr wrap="square" rtlCol="0">
            <a:spAutoFit/>
          </a:bodyPr>
          <a:lstStyle/>
          <a:p>
            <a:r>
              <a:rPr lang="en-US" altLang="zh-CN" dirty="0">
                <a:ea typeface="思源宋体 CN Medium" panose="02020500000000000000" charset="-122"/>
              </a:rPr>
              <a:t>Expected project ouotcomes</a:t>
            </a:r>
            <a:endParaRPr lang="zh-CN" altLang="en-US" dirty="0">
              <a:ea typeface="思源宋体 CN Medium" panose="02020500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8082"/>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7633"/>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3" name="文本框 12"/>
            <p:cNvSpPr txBox="1"/>
            <p:nvPr/>
          </p:nvSpPr>
          <p:spPr>
            <a:xfrm>
              <a:off x="337" y="7807"/>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项目预期成果</a:t>
              </a:r>
            </a:p>
          </p:txBody>
        </p:sp>
        <p:sp>
          <p:nvSpPr>
            <p:cNvPr id="14" name="直角三角形 13"/>
            <p:cNvSpPr/>
            <p:nvPr/>
          </p:nvSpPr>
          <p:spPr>
            <a:xfrm rot="5400000">
              <a:off x="3830" y="8556"/>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2" name="矩形 51"/>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预期成果</a:t>
              </a:r>
            </a:p>
          </p:txBody>
        </p:sp>
        <p:sp>
          <p:nvSpPr>
            <p:cNvPr id="53" name="矩形 5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3" name="组合 2"/>
          <p:cNvGrpSpPr/>
          <p:nvPr/>
        </p:nvGrpSpPr>
        <p:grpSpPr>
          <a:xfrm>
            <a:off x="2990850" y="1071880"/>
            <a:ext cx="8629650" cy="843915"/>
            <a:chOff x="3248025" y="1110070"/>
            <a:chExt cx="8315325" cy="1071155"/>
          </a:xfrm>
        </p:grpSpPr>
        <p:sp>
          <p:nvSpPr>
            <p:cNvPr id="9" name="矩形 8"/>
            <p:cNvSpPr/>
            <p:nvPr/>
          </p:nvSpPr>
          <p:spPr>
            <a:xfrm>
              <a:off x="3248025" y="1124807"/>
              <a:ext cx="8162925" cy="1056418"/>
            </a:xfrm>
            <a:prstGeom prst="rect">
              <a:avLst/>
            </a:prstGeom>
            <a:solidFill>
              <a:schemeClr val="bg1"/>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solidFill>
                  <a:srgbClr val="092B42"/>
                </a:solidFill>
                <a:ea typeface="思源黑体 CN Light" panose="020B0300000000000000" pitchFamily="34" charset="-128"/>
              </a:endParaRPr>
            </a:p>
          </p:txBody>
        </p:sp>
        <p:sp>
          <p:nvSpPr>
            <p:cNvPr id="11" name="矩形 10"/>
            <p:cNvSpPr/>
            <p:nvPr/>
          </p:nvSpPr>
          <p:spPr>
            <a:xfrm>
              <a:off x="11010900" y="1110070"/>
              <a:ext cx="552450" cy="1071155"/>
            </a:xfrm>
            <a:prstGeom prst="rect">
              <a:avLst/>
            </a:prstGeom>
            <a:solidFill>
              <a:srgbClr val="105186"/>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lIns="0" rIns="432000" rtlCol="0" anchor="ctr">
              <a:noAutofit/>
            </a:bodyPr>
            <a:lstStyle/>
            <a:p>
              <a:pPr lvl="1" algn="ctr"/>
              <a:r>
                <a:rPr lang="zh-CN" altLang="en-US" sz="1400" dirty="0">
                  <a:latin typeface="+mj-ea"/>
                  <a:ea typeface="+mj-ea"/>
                </a:rPr>
                <a:t>成果概述</a:t>
              </a:r>
            </a:p>
          </p:txBody>
        </p:sp>
      </p:grpSp>
      <p:sp>
        <p:nvSpPr>
          <p:cNvPr id="12" name="文本框 11"/>
          <p:cNvSpPr txBox="1"/>
          <p:nvPr/>
        </p:nvSpPr>
        <p:spPr>
          <a:xfrm>
            <a:off x="3193730" y="1086707"/>
            <a:ext cx="7695281" cy="782458"/>
          </a:xfrm>
          <a:prstGeom prst="rect">
            <a:avLst/>
          </a:prstGeom>
          <a:noFill/>
        </p:spPr>
        <p:txBody>
          <a:bodyPr wrap="square" rtlCol="0">
            <a:spAutoFit/>
          </a:bodyPr>
          <a:lstStyle/>
          <a:p>
            <a:pPr>
              <a:lnSpc>
                <a:spcPct val="150000"/>
              </a:lnSpc>
            </a:pPr>
            <a:r>
              <a:rPr lang="zh-CN" altLang="en-US" sz="1600" dirty="0">
                <a:solidFill>
                  <a:srgbClr val="092B42"/>
                </a:solidFill>
                <a:ea typeface="思源黑体 CN Light" panose="020B0300000000000000" pitchFamily="34" charset="-128"/>
              </a:rPr>
              <a:t>本项目预计形成多层次、多形式的成果，涵盖方法论层面、系统实现层面以及实际应用价值层面，具有技术研究价值以及现实落地意义。</a:t>
            </a:r>
          </a:p>
        </p:txBody>
      </p:sp>
      <p:grpSp>
        <p:nvGrpSpPr>
          <p:cNvPr id="24" name="组合 23"/>
          <p:cNvGrpSpPr/>
          <p:nvPr/>
        </p:nvGrpSpPr>
        <p:grpSpPr>
          <a:xfrm>
            <a:off x="2705100" y="2328545"/>
            <a:ext cx="2871470" cy="3865245"/>
            <a:chOff x="3095671" y="2695527"/>
            <a:chExt cx="4038554" cy="3959225"/>
          </a:xfrm>
        </p:grpSpPr>
        <p:sp>
          <p:nvSpPr>
            <p:cNvPr id="25"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黑体 CN Light" panose="020B0300000000000000" pitchFamily="34" charset="-128"/>
              </a:endParaRPr>
            </a:p>
          </p:txBody>
        </p:sp>
        <p:sp>
          <p:nvSpPr>
            <p:cNvPr id="26" name="矩形 25"/>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lstStyle/>
            <a:p>
              <a:pPr algn="ctr">
                <a:lnSpc>
                  <a:spcPct val="150000"/>
                </a:lnSpc>
              </a:pPr>
              <a:r>
                <a:rPr lang="zh-CN" altLang="en-US" sz="2000" dirty="0">
                  <a:latin typeface="+mj-ea"/>
                  <a:ea typeface="+mj-ea"/>
                </a:rPr>
                <a:t>方法论层面</a:t>
              </a:r>
            </a:p>
          </p:txBody>
        </p:sp>
      </p:grpSp>
      <p:sp>
        <p:nvSpPr>
          <p:cNvPr id="30" name="文本框 29"/>
          <p:cNvSpPr txBox="1"/>
          <p:nvPr/>
        </p:nvSpPr>
        <p:spPr>
          <a:xfrm>
            <a:off x="2724785" y="2415540"/>
            <a:ext cx="2716530" cy="3091815"/>
          </a:xfrm>
          <a:prstGeom prst="rect">
            <a:avLst/>
          </a:prstGeom>
          <a:noFill/>
        </p:spPr>
        <p:txBody>
          <a:bodyPr wrap="square" rtlCol="0">
            <a:spAutoFit/>
          </a:bodyPr>
          <a:lstStyle/>
          <a:p>
            <a:pPr>
              <a:lnSpc>
                <a:spcPct val="150000"/>
              </a:lnSpc>
            </a:pPr>
            <a:r>
              <a:rPr lang="zh-CN" altLang="en-US" sz="1300" dirty="0">
                <a:ea typeface="思源黑体 CN Light" panose="020B0300000000000000" pitchFamily="34" charset="-128"/>
              </a:rPr>
              <a:t>提出一套面向开源治理与运营场景的项目健康度分析框架。以</a:t>
            </a:r>
            <a:r>
              <a:rPr lang="en-US" altLang="zh-CN" sz="1300" dirty="0">
                <a:ea typeface="思源黑体 CN Light" panose="020B0300000000000000" pitchFamily="34" charset="-128"/>
              </a:rPr>
              <a:t> OpenDigger </a:t>
            </a:r>
            <a:r>
              <a:rPr lang="zh-CN" altLang="en-US" sz="1300" dirty="0">
                <a:ea typeface="思源黑体 CN Light" panose="020B0300000000000000" pitchFamily="34" charset="-128"/>
              </a:rPr>
              <a:t>提供的开源指标体系为数据基础，通过多维指标建模、标准化处理和时间序列分析方法，将数据转化为结构化、可解释的健康度评价结果，在设计上强调稳定性与可解释性，使其能够被不同规模和不同类型的开源项目复用，为后续相关研究和应用提供参考范式。</a:t>
            </a:r>
          </a:p>
        </p:txBody>
      </p:sp>
      <p:grpSp>
        <p:nvGrpSpPr>
          <p:cNvPr id="32" name="组合 31"/>
          <p:cNvGrpSpPr/>
          <p:nvPr/>
        </p:nvGrpSpPr>
        <p:grpSpPr>
          <a:xfrm>
            <a:off x="5951220" y="2328545"/>
            <a:ext cx="2871470" cy="3865245"/>
            <a:chOff x="3095671" y="2695527"/>
            <a:chExt cx="4038554" cy="3959225"/>
          </a:xfrm>
        </p:grpSpPr>
        <p:sp>
          <p:nvSpPr>
            <p:cNvPr id="35"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黑体 CN Light" panose="020B0300000000000000" pitchFamily="34" charset="-128"/>
              </a:endParaRPr>
            </a:p>
          </p:txBody>
        </p:sp>
        <p:sp>
          <p:nvSpPr>
            <p:cNvPr id="36" name="矩形 35"/>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lstStyle/>
            <a:p>
              <a:pPr algn="ctr">
                <a:lnSpc>
                  <a:spcPct val="150000"/>
                </a:lnSpc>
              </a:pPr>
              <a:r>
                <a:rPr lang="zh-CN" altLang="en-US" sz="2000" dirty="0">
                  <a:latin typeface="+mj-ea"/>
                  <a:ea typeface="+mj-ea"/>
                </a:rPr>
                <a:t>系统实现层面</a:t>
              </a:r>
            </a:p>
          </p:txBody>
        </p:sp>
      </p:grpSp>
      <p:sp>
        <p:nvSpPr>
          <p:cNvPr id="37" name="文本框 36"/>
          <p:cNvSpPr txBox="1"/>
          <p:nvPr/>
        </p:nvSpPr>
        <p:spPr>
          <a:xfrm>
            <a:off x="6006465" y="2415540"/>
            <a:ext cx="2715895" cy="3091815"/>
          </a:xfrm>
          <a:prstGeom prst="rect">
            <a:avLst/>
          </a:prstGeom>
          <a:noFill/>
        </p:spPr>
        <p:txBody>
          <a:bodyPr wrap="square" rtlCol="0">
            <a:spAutoFit/>
          </a:bodyPr>
          <a:lstStyle/>
          <a:p>
            <a:pPr>
              <a:lnSpc>
                <a:spcPct val="150000"/>
              </a:lnSpc>
            </a:pPr>
            <a:r>
              <a:rPr lang="zh-CN" altLang="en-US" sz="1300" dirty="0">
                <a:ea typeface="思源黑体 CN Light" panose="020B0300000000000000" pitchFamily="34" charset="-128"/>
              </a:rPr>
              <a:t>项目将完成一个可运行的开源项目分析平台，实现从</a:t>
            </a:r>
            <a:r>
              <a:rPr lang="zh-CN" altLang="en-US" sz="1300" b="1" dirty="0">
                <a:ea typeface="思源黑体 CN Light" panose="020B0300000000000000" pitchFamily="34" charset="-128"/>
              </a:rPr>
              <a:t>数据解析、指标计算、时序分析、风险识别到分析报告生成的完整流程</a:t>
            </a:r>
            <a:r>
              <a:rPr lang="zh-CN" altLang="en-US" sz="1300" dirty="0">
                <a:ea typeface="思源黑体 CN Light" panose="020B0300000000000000" pitchFamily="34" charset="-128"/>
              </a:rPr>
              <a:t>。同时，通过</a:t>
            </a:r>
            <a:r>
              <a:rPr lang="zh-CN" altLang="en-US" sz="1300" b="1" dirty="0">
                <a:ea typeface="思源黑体 CN Light" panose="020B0300000000000000" pitchFamily="34" charset="-128"/>
              </a:rPr>
              <a:t>引入基于</a:t>
            </a:r>
            <a:r>
              <a:rPr lang="en-US" altLang="zh-CN" sz="1300" b="1" dirty="0">
                <a:ea typeface="思源黑体 CN Light" panose="020B0300000000000000" pitchFamily="34" charset="-128"/>
              </a:rPr>
              <a:t> Agent </a:t>
            </a:r>
            <a:r>
              <a:rPr lang="zh-CN" altLang="en-US" sz="1300" b="1" dirty="0">
                <a:ea typeface="思源黑体 CN Light" panose="020B0300000000000000" pitchFamily="34" charset="-128"/>
              </a:rPr>
              <a:t>的自动化分析报告生成机制</a:t>
            </a:r>
            <a:r>
              <a:rPr lang="zh-CN" altLang="en-US" sz="1300" dirty="0">
                <a:ea typeface="思源黑体 CN Light" panose="020B0300000000000000" pitchFamily="34" charset="-128"/>
              </a:rPr>
              <a:t>，系统可以在无需人工干预的情况下，生成结构化的项目分析报告，为维护者和社区运营者提供直观、易理解的分析结果，从而降低数据分析的使用门槛。</a:t>
            </a:r>
          </a:p>
        </p:txBody>
      </p:sp>
      <p:grpSp>
        <p:nvGrpSpPr>
          <p:cNvPr id="38" name="组合 37"/>
          <p:cNvGrpSpPr/>
          <p:nvPr/>
        </p:nvGrpSpPr>
        <p:grpSpPr>
          <a:xfrm>
            <a:off x="9097645" y="2328545"/>
            <a:ext cx="2871470" cy="3865245"/>
            <a:chOff x="3095671" y="2695527"/>
            <a:chExt cx="4038554" cy="3959225"/>
          </a:xfrm>
        </p:grpSpPr>
        <p:sp>
          <p:nvSpPr>
            <p:cNvPr id="39"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黑体 CN Light" panose="020B0300000000000000" pitchFamily="34" charset="-128"/>
              </a:endParaRPr>
            </a:p>
          </p:txBody>
        </p:sp>
        <p:sp>
          <p:nvSpPr>
            <p:cNvPr id="40" name="矩形 39"/>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lstStyle/>
            <a:p>
              <a:pPr algn="ctr">
                <a:lnSpc>
                  <a:spcPct val="150000"/>
                </a:lnSpc>
              </a:pPr>
              <a:r>
                <a:rPr lang="zh-CN" altLang="en-US" sz="2000" dirty="0">
                  <a:latin typeface="+mj-ea"/>
                  <a:ea typeface="+mj-ea"/>
                </a:rPr>
                <a:t>应用价值层面</a:t>
              </a:r>
            </a:p>
          </p:txBody>
        </p:sp>
      </p:grpSp>
      <p:sp>
        <p:nvSpPr>
          <p:cNvPr id="41" name="文本框 40"/>
          <p:cNvSpPr txBox="1"/>
          <p:nvPr/>
        </p:nvSpPr>
        <p:spPr>
          <a:xfrm>
            <a:off x="9152255" y="2415540"/>
            <a:ext cx="2748280" cy="3091815"/>
          </a:xfrm>
          <a:prstGeom prst="rect">
            <a:avLst/>
          </a:prstGeom>
          <a:noFill/>
        </p:spPr>
        <p:txBody>
          <a:bodyPr wrap="square" rtlCol="0">
            <a:spAutoFit/>
          </a:bodyPr>
          <a:lstStyle/>
          <a:p>
            <a:pPr>
              <a:lnSpc>
                <a:spcPct val="150000"/>
              </a:lnSpc>
            </a:pPr>
            <a:r>
              <a:rPr lang="zh-CN" altLang="en-US" sz="1300" dirty="0">
                <a:ea typeface="思源黑体 CN Light" panose="020B0300000000000000" pitchFamily="34" charset="-128"/>
              </a:rPr>
              <a:t>成果可直接服务于开源项目的日常治理工作，及时发现项目运行中的潜在问题并给出相应措施。此外，还可用于辅助社区运营决策，例如评估社区活跃度变化、识别贡献者流失风险等。在更广泛的场景中，项目成果还可以为高校科研团队和企业 OSPO 在开源项目选型、生态评估和风险管理中提供数据支持，具备较好的推广和扩展潜力。</a:t>
            </a:r>
            <a:endParaRPr lang="zh-CN" altLang="en-US" sz="1400" dirty="0">
              <a:ea typeface="思源黑体 CN Light" panose="020B0300000000000000"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8082"/>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7633"/>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3" name="文本框 12"/>
            <p:cNvSpPr txBox="1"/>
            <p:nvPr/>
          </p:nvSpPr>
          <p:spPr>
            <a:xfrm>
              <a:off x="337" y="7807"/>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项目预期成果</a:t>
              </a:r>
            </a:p>
          </p:txBody>
        </p:sp>
        <p:sp>
          <p:nvSpPr>
            <p:cNvPr id="14" name="直角三角形 13"/>
            <p:cNvSpPr/>
            <p:nvPr/>
          </p:nvSpPr>
          <p:spPr>
            <a:xfrm rot="5400000">
              <a:off x="3830" y="8556"/>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2" name="矩形 51"/>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项目初阶成果展示</a:t>
              </a:r>
            </a:p>
          </p:txBody>
        </p:sp>
        <p:sp>
          <p:nvSpPr>
            <p:cNvPr id="53" name="矩形 5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15" name="图片 14"/>
          <p:cNvPicPr>
            <a:picLocks noChangeAspect="1"/>
          </p:cNvPicPr>
          <p:nvPr/>
        </p:nvPicPr>
        <p:blipFill>
          <a:blip r:embed="rId2" cstate="email"/>
          <a:stretch>
            <a:fillRect/>
          </a:stretch>
        </p:blipFill>
        <p:spPr>
          <a:xfrm>
            <a:off x="2859405" y="870278"/>
            <a:ext cx="8924005" cy="594933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06</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06</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812647" y="2322039"/>
            <a:ext cx="4547051" cy="1106805"/>
          </a:xfrm>
          <a:prstGeom prst="rect">
            <a:avLst/>
          </a:prstGeom>
          <a:noFill/>
        </p:spPr>
        <p:txBody>
          <a:bodyPr wrap="square" rtlCol="0">
            <a:spAutoFit/>
          </a:bodyPr>
          <a:lstStyle/>
          <a:p>
            <a:pPr algn="ctr"/>
            <a:r>
              <a:rPr lang="zh-CN" altLang="en-US" sz="6600" dirty="0">
                <a:latin typeface="+mj-ea"/>
                <a:ea typeface="+mj-ea"/>
              </a:rPr>
              <a:t>附页</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0" y="0"/>
            <a:ext cx="12192000" cy="133223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endParaRPr lang="zh-CN" altLang="en-US" sz="2000" dirty="0">
              <a:latin typeface="思源宋体 CN Medium" panose="02020500000000000000" charset="-122"/>
              <a:ea typeface="思源宋体 CN Medium" panose="02020500000000000000" charset="-122"/>
            </a:endParaRPr>
          </a:p>
        </p:txBody>
      </p:sp>
      <p:sp>
        <p:nvSpPr>
          <p:cNvPr id="3" name="矩形 2"/>
          <p:cNvSpPr/>
          <p:nvPr/>
        </p:nvSpPr>
        <p:spPr>
          <a:xfrm>
            <a:off x="0" y="6734174"/>
            <a:ext cx="12192000" cy="123825"/>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endParaRPr lang="zh-CN" altLang="en-US" sz="2000" dirty="0">
              <a:latin typeface="思源宋体 CN Medium" panose="02020500000000000000" charset="-122"/>
              <a:ea typeface="思源宋体 CN Medium" panose="02020500000000000000" charset="-122"/>
            </a:endParaRPr>
          </a:p>
        </p:txBody>
      </p:sp>
      <p:sp>
        <p:nvSpPr>
          <p:cNvPr id="4" name="文本框 3"/>
          <p:cNvSpPr txBox="1"/>
          <p:nvPr/>
        </p:nvSpPr>
        <p:spPr>
          <a:xfrm>
            <a:off x="219075" y="133350"/>
            <a:ext cx="2252980" cy="1106805"/>
          </a:xfrm>
          <a:prstGeom prst="rect">
            <a:avLst/>
          </a:prstGeom>
          <a:noFill/>
        </p:spPr>
        <p:txBody>
          <a:bodyPr wrap="square" rtlCol="0">
            <a:spAutoFit/>
          </a:bodyPr>
          <a:lstStyle/>
          <a:p>
            <a:pPr lvl="0" algn="ctr">
              <a:buClrTx/>
              <a:buSzTx/>
              <a:buFontTx/>
            </a:pPr>
            <a:r>
              <a:rPr lang="en-US" altLang="zh-CN" sz="6600" b="1" dirty="0">
                <a:gradFill flip="none" rotWithShape="1">
                  <a:gsLst>
                    <a:gs pos="5000">
                      <a:srgbClr val="7EAEE8">
                        <a:alpha val="0"/>
                      </a:srgbClr>
                    </a:gs>
                    <a:gs pos="56000">
                      <a:srgbClr val="FFFFFF">
                        <a:alpha val="100000"/>
                      </a:srgbClr>
                    </a:gs>
                  </a:gsLst>
                  <a:lin ang="16200000" scaled="1"/>
                  <a:tileRect/>
                </a:gradFill>
                <a:latin typeface="思源宋体 CN Medium" panose="02020500000000000000" charset="-122"/>
                <a:ea typeface="思源宋体 CN Medium" panose="02020500000000000000" charset="-122"/>
                <a:cs typeface="思源宋体 CN Medium" panose="02020500000000000000" charset="-122"/>
                <a:sym typeface="+mn-ea"/>
              </a:rPr>
              <a:t>目 录</a:t>
            </a:r>
          </a:p>
        </p:txBody>
      </p:sp>
      <p:sp>
        <p:nvSpPr>
          <p:cNvPr id="6" name="文本框 5"/>
          <p:cNvSpPr txBox="1"/>
          <p:nvPr/>
        </p:nvSpPr>
        <p:spPr>
          <a:xfrm>
            <a:off x="2472055" y="144780"/>
            <a:ext cx="4478655" cy="1106805"/>
          </a:xfrm>
          <a:prstGeom prst="rect">
            <a:avLst/>
          </a:prstGeom>
          <a:noFill/>
        </p:spPr>
        <p:txBody>
          <a:bodyPr wrap="square" rtlCol="0">
            <a:spAutoFit/>
          </a:bodyPr>
          <a:lstStyle/>
          <a:p>
            <a:pPr algn="l"/>
            <a:r>
              <a:rPr lang="en-US" altLang="zh-CN" sz="6600" dirty="0">
                <a:gradFill flip="none" rotWithShape="1">
                  <a:gsLst>
                    <a:gs pos="5000">
                      <a:srgbClr val="7EAEE8">
                        <a:alpha val="0"/>
                      </a:srgbClr>
                    </a:gs>
                    <a:gs pos="56000">
                      <a:srgbClr val="FFFFFF">
                        <a:alpha val="100000"/>
                      </a:srgbClr>
                    </a:gs>
                  </a:gsLst>
                  <a:lin ang="16200000" scaled="1"/>
                  <a:tileRect/>
                </a:gradFill>
                <a:latin typeface="思源黑体 CN Medium" panose="020B0600000000000000" charset="-122"/>
                <a:ea typeface="思源黑体 CN Medium" panose="020B0600000000000000" charset="-122"/>
              </a:rPr>
              <a:t>Catalogue</a:t>
            </a:r>
          </a:p>
        </p:txBody>
      </p:sp>
      <p:grpSp>
        <p:nvGrpSpPr>
          <p:cNvPr id="5" name="组合 4"/>
          <p:cNvGrpSpPr/>
          <p:nvPr>
            <p:custDataLst>
              <p:tags r:id="rId1"/>
            </p:custDataLst>
          </p:nvPr>
        </p:nvGrpSpPr>
        <p:grpSpPr>
          <a:xfrm>
            <a:off x="523875" y="1969770"/>
            <a:ext cx="5535930" cy="1094740"/>
            <a:chOff x="825" y="2015"/>
            <a:chExt cx="8718" cy="1724"/>
          </a:xfrm>
        </p:grpSpPr>
        <p:sp>
          <p:nvSpPr>
            <p:cNvPr id="23" name="矩形: 剪去对角 22"/>
            <p:cNvSpPr/>
            <p:nvPr>
              <p:custDataLst>
                <p:tags r:id="rId25"/>
              </p:custDataLst>
            </p:nvPr>
          </p:nvSpPr>
          <p:spPr>
            <a:xfrm>
              <a:off x="1737" y="2524"/>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rgbClr val="105186"/>
                  </a:solidFill>
                  <a:latin typeface="+mj-ea"/>
                  <a:ea typeface="+mj-ea"/>
                </a:rPr>
                <a:t>项目背景</a:t>
              </a:r>
            </a:p>
          </p:txBody>
        </p:sp>
        <p:grpSp>
          <p:nvGrpSpPr>
            <p:cNvPr id="19" name="组合 18"/>
            <p:cNvGrpSpPr>
              <a:grpSpLocks noGrp="1" noUngrp="1" noRot="1" noMove="1" noResize="1"/>
            </p:cNvGrpSpPr>
            <p:nvPr>
              <p:custDataLst>
                <p:tags r:id="rId26"/>
              </p:custDataLst>
            </p:nvPr>
          </p:nvGrpSpPr>
          <p:grpSpPr>
            <a:xfrm>
              <a:off x="825" y="2015"/>
              <a:ext cx="1725" cy="1725"/>
              <a:chOff x="523875" y="1279386"/>
              <a:chExt cx="1095375" cy="1095375"/>
            </a:xfrm>
          </p:grpSpPr>
          <p:sp>
            <p:nvSpPr>
              <p:cNvPr id="7" name="矩形 6"/>
              <p:cNvSpPr>
                <a:spLocks noGrp="1" noRot="1" noMove="1" noResize="1" noEditPoints="1" noAdjustHandles="1" noChangeArrowheads="1" noChangeShapeType="1"/>
              </p:cNvSpPr>
              <p:nvPr>
                <p:custDataLst>
                  <p:tags r:id="rId27"/>
                </p:custDataLst>
              </p:nvPr>
            </p:nvSpPr>
            <p:spPr>
              <a:xfrm>
                <a:off x="523875" y="1279386"/>
                <a:ext cx="942975" cy="94297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3" name="矩形 12"/>
              <p:cNvSpPr/>
              <p:nvPr>
                <p:custDataLst>
                  <p:tags r:id="rId28"/>
                </p:custDataLst>
              </p:nvPr>
            </p:nvSpPr>
            <p:spPr>
              <a:xfrm>
                <a:off x="676275" y="1431786"/>
                <a:ext cx="942975" cy="942975"/>
              </a:xfrm>
              <a:prstGeom prst="rect">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rgbClr val="105186"/>
                    </a:solidFill>
                    <a:latin typeface="+mj-lt"/>
                    <a:ea typeface="思源宋体 CN Medium" panose="02020500000000000000" charset="-122"/>
                  </a:rPr>
                  <a:t>01</a:t>
                </a:r>
                <a:endParaRPr lang="zh-CN" altLang="en-US" sz="4400" b="1" dirty="0">
                  <a:solidFill>
                    <a:srgbClr val="105186"/>
                  </a:solidFill>
                  <a:latin typeface="+mj-lt"/>
                  <a:ea typeface="思源宋体 CN Medium" panose="02020500000000000000" charset="-122"/>
                </a:endParaRPr>
              </a:p>
            </p:txBody>
          </p:sp>
        </p:grpSp>
      </p:grpSp>
      <p:grpSp>
        <p:nvGrpSpPr>
          <p:cNvPr id="25" name="组合 24"/>
          <p:cNvGrpSpPr/>
          <p:nvPr>
            <p:custDataLst>
              <p:tags r:id="rId2"/>
            </p:custDataLst>
          </p:nvPr>
        </p:nvGrpSpPr>
        <p:grpSpPr>
          <a:xfrm>
            <a:off x="523875" y="3449955"/>
            <a:ext cx="5535930" cy="1094740"/>
            <a:chOff x="825" y="5160"/>
            <a:chExt cx="8718" cy="1724"/>
          </a:xfrm>
        </p:grpSpPr>
        <p:sp>
          <p:nvSpPr>
            <p:cNvPr id="24" name="矩形: 剪去对角 23"/>
            <p:cNvSpPr/>
            <p:nvPr>
              <p:custDataLst>
                <p:tags r:id="rId21"/>
              </p:custDataLst>
            </p:nvPr>
          </p:nvSpPr>
          <p:spPr>
            <a:xfrm>
              <a:off x="1737" y="5672"/>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chemeClr val="bg1"/>
                  </a:solidFill>
                  <a:latin typeface="+mj-ea"/>
                  <a:ea typeface="+mj-ea"/>
                </a:rPr>
                <a:t>项目内容与目的</a:t>
              </a:r>
            </a:p>
          </p:txBody>
        </p:sp>
        <p:grpSp>
          <p:nvGrpSpPr>
            <p:cNvPr id="20" name="组合 19"/>
            <p:cNvGrpSpPr>
              <a:grpSpLocks noGrp="1" noUngrp="1" noRot="1" noMove="1" noResize="1"/>
            </p:cNvGrpSpPr>
            <p:nvPr>
              <p:custDataLst>
                <p:tags r:id="rId22"/>
              </p:custDataLst>
            </p:nvPr>
          </p:nvGrpSpPr>
          <p:grpSpPr>
            <a:xfrm>
              <a:off x="825" y="5160"/>
              <a:ext cx="1725" cy="1725"/>
              <a:chOff x="523875" y="3276496"/>
              <a:chExt cx="1095375" cy="1095375"/>
            </a:xfrm>
          </p:grpSpPr>
          <p:sp>
            <p:nvSpPr>
              <p:cNvPr id="8" name="矩形 7"/>
              <p:cNvSpPr>
                <a:spLocks noGrp="1" noRot="1" noMove="1" noResize="1" noEditPoints="1" noAdjustHandles="1" noChangeArrowheads="1" noChangeShapeType="1"/>
              </p:cNvSpPr>
              <p:nvPr>
                <p:custDataLst>
                  <p:tags r:id="rId23"/>
                </p:custDataLst>
              </p:nvPr>
            </p:nvSpPr>
            <p:spPr>
              <a:xfrm>
                <a:off x="523875" y="3276496"/>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4" name="矩形 13"/>
              <p:cNvSpPr>
                <a:spLocks noGrp="1" noRot="1" noMove="1" noResize="1" noEditPoints="1" noAdjustHandles="1" noChangeArrowheads="1" noChangeShapeType="1"/>
              </p:cNvSpPr>
              <p:nvPr>
                <p:custDataLst>
                  <p:tags r:id="rId24"/>
                </p:custDataLst>
              </p:nvPr>
            </p:nvSpPr>
            <p:spPr>
              <a:xfrm>
                <a:off x="676275" y="3428896"/>
                <a:ext cx="942975" cy="94297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chemeClr val="bg1"/>
                    </a:solidFill>
                    <a:latin typeface="+mj-lt"/>
                    <a:ea typeface="思源宋体 CN Medium" panose="02020500000000000000" charset="-122"/>
                  </a:rPr>
                  <a:t>02</a:t>
                </a:r>
                <a:endParaRPr lang="zh-CN" altLang="en-US" sz="4400" b="1" dirty="0">
                  <a:solidFill>
                    <a:schemeClr val="bg1"/>
                  </a:solidFill>
                  <a:latin typeface="+mj-lt"/>
                  <a:ea typeface="思源宋体 CN Medium" panose="02020500000000000000" charset="-122"/>
                </a:endParaRPr>
              </a:p>
            </p:txBody>
          </p:sp>
        </p:grpSp>
      </p:grpSp>
      <p:grpSp>
        <p:nvGrpSpPr>
          <p:cNvPr id="26" name="组合 25"/>
          <p:cNvGrpSpPr/>
          <p:nvPr>
            <p:custDataLst>
              <p:tags r:id="rId3"/>
            </p:custDataLst>
          </p:nvPr>
        </p:nvGrpSpPr>
        <p:grpSpPr>
          <a:xfrm>
            <a:off x="523875" y="4930140"/>
            <a:ext cx="5535930" cy="1094740"/>
            <a:chOff x="825" y="8305"/>
            <a:chExt cx="8718" cy="1724"/>
          </a:xfrm>
        </p:grpSpPr>
        <p:sp>
          <p:nvSpPr>
            <p:cNvPr id="27" name="矩形: 剪去对角 26"/>
            <p:cNvSpPr/>
            <p:nvPr>
              <p:custDataLst>
                <p:tags r:id="rId18"/>
              </p:custDataLst>
            </p:nvPr>
          </p:nvSpPr>
          <p:spPr>
            <a:xfrm>
              <a:off x="1737" y="8817"/>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rgbClr val="105186"/>
                  </a:solidFill>
                  <a:latin typeface="+mj-ea"/>
                  <a:ea typeface="+mj-ea"/>
                </a:rPr>
                <a:t>研究方法与思路</a:t>
              </a:r>
            </a:p>
          </p:txBody>
        </p:sp>
        <p:sp>
          <p:nvSpPr>
            <p:cNvPr id="9" name="矩形 8"/>
            <p:cNvSpPr>
              <a:spLocks noGrp="1" noRot="1" noMove="1" noResize="1" noEditPoints="1" noAdjustHandles="1" noChangeArrowheads="1" noChangeShapeType="1"/>
            </p:cNvSpPr>
            <p:nvPr>
              <p:custDataLst>
                <p:tags r:id="rId19"/>
              </p:custDataLst>
            </p:nvPr>
          </p:nvSpPr>
          <p:spPr>
            <a:xfrm>
              <a:off x="825" y="8305"/>
              <a:ext cx="1485" cy="148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5" name="矩形 14"/>
            <p:cNvSpPr/>
            <p:nvPr>
              <p:custDataLst>
                <p:tags r:id="rId20"/>
              </p:custDataLst>
            </p:nvPr>
          </p:nvSpPr>
          <p:spPr>
            <a:xfrm>
              <a:off x="1065" y="8545"/>
              <a:ext cx="1485" cy="148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rgbClr val="105186"/>
                  </a:solidFill>
                  <a:latin typeface="+mj-lt"/>
                  <a:ea typeface="思源宋体 CN Medium" panose="02020500000000000000" charset="-122"/>
                </a:rPr>
                <a:t>03</a:t>
              </a:r>
              <a:endParaRPr lang="zh-CN" altLang="en-US" sz="4400" b="1" dirty="0">
                <a:solidFill>
                  <a:srgbClr val="105186"/>
                </a:solidFill>
                <a:latin typeface="+mj-lt"/>
                <a:ea typeface="思源宋体 CN Medium" panose="02020500000000000000" charset="-122"/>
              </a:endParaRPr>
            </a:p>
          </p:txBody>
        </p:sp>
      </p:grpSp>
      <p:grpSp>
        <p:nvGrpSpPr>
          <p:cNvPr id="31" name="组合 30"/>
          <p:cNvGrpSpPr/>
          <p:nvPr>
            <p:custDataLst>
              <p:tags r:id="rId4"/>
            </p:custDataLst>
          </p:nvPr>
        </p:nvGrpSpPr>
        <p:grpSpPr>
          <a:xfrm>
            <a:off x="6442075" y="1966595"/>
            <a:ext cx="5465445" cy="1094740"/>
            <a:chOff x="10365" y="2015"/>
            <a:chExt cx="8607" cy="1724"/>
          </a:xfrm>
        </p:grpSpPr>
        <p:sp>
          <p:nvSpPr>
            <p:cNvPr id="28" name="矩形: 剪去对角 27"/>
            <p:cNvSpPr/>
            <p:nvPr>
              <p:custDataLst>
                <p:tags r:id="rId15"/>
              </p:custDataLst>
            </p:nvPr>
          </p:nvSpPr>
          <p:spPr>
            <a:xfrm>
              <a:off x="11166" y="2509"/>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chemeClr val="bg1"/>
                  </a:solidFill>
                  <a:latin typeface="+mj-ea"/>
                  <a:ea typeface="+mj-ea"/>
                </a:rPr>
                <a:t>项目难点与创新点</a:t>
              </a:r>
            </a:p>
          </p:txBody>
        </p:sp>
        <p:sp>
          <p:nvSpPr>
            <p:cNvPr id="10" name="矩形 9"/>
            <p:cNvSpPr>
              <a:spLocks noGrp="1" noRot="1" noMove="1" noResize="1" noEditPoints="1" noAdjustHandles="1" noChangeArrowheads="1" noChangeShapeType="1"/>
            </p:cNvSpPr>
            <p:nvPr>
              <p:custDataLst>
                <p:tags r:id="rId16"/>
              </p:custDataLst>
            </p:nvPr>
          </p:nvSpPr>
          <p:spPr>
            <a:xfrm>
              <a:off x="10365" y="2015"/>
              <a:ext cx="1485" cy="148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6" name="矩形 15"/>
            <p:cNvSpPr>
              <a:spLocks noGrp="1" noRot="1" noMove="1" noResize="1" noEditPoints="1" noAdjustHandles="1" noChangeArrowheads="1" noChangeShapeType="1"/>
            </p:cNvSpPr>
            <p:nvPr>
              <p:custDataLst>
                <p:tags r:id="rId17"/>
              </p:custDataLst>
            </p:nvPr>
          </p:nvSpPr>
          <p:spPr>
            <a:xfrm>
              <a:off x="10605" y="2255"/>
              <a:ext cx="1485" cy="148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chemeClr val="bg1"/>
                  </a:solidFill>
                  <a:latin typeface="+mj-lt"/>
                  <a:ea typeface="思源宋体 CN Medium" panose="02020500000000000000" charset="-122"/>
                </a:rPr>
                <a:t>04</a:t>
              </a:r>
              <a:endParaRPr lang="zh-CN" altLang="en-US" sz="4400" b="1" dirty="0">
                <a:solidFill>
                  <a:schemeClr val="bg1"/>
                </a:solidFill>
                <a:latin typeface="+mj-lt"/>
                <a:ea typeface="思源宋体 CN Medium" panose="02020500000000000000" charset="-122"/>
              </a:endParaRPr>
            </a:p>
          </p:txBody>
        </p:sp>
      </p:grpSp>
      <p:grpSp>
        <p:nvGrpSpPr>
          <p:cNvPr id="33" name="组合 32"/>
          <p:cNvGrpSpPr/>
          <p:nvPr>
            <p:custDataLst>
              <p:tags r:id="rId5"/>
            </p:custDataLst>
          </p:nvPr>
        </p:nvGrpSpPr>
        <p:grpSpPr>
          <a:xfrm>
            <a:off x="6442075" y="4928235"/>
            <a:ext cx="5465445" cy="1094740"/>
            <a:chOff x="10365" y="8305"/>
            <a:chExt cx="8607" cy="1724"/>
          </a:xfrm>
        </p:grpSpPr>
        <p:sp>
          <p:nvSpPr>
            <p:cNvPr id="30" name="矩形: 剪去对角 29"/>
            <p:cNvSpPr/>
            <p:nvPr>
              <p:custDataLst>
                <p:tags r:id="rId11"/>
              </p:custDataLst>
            </p:nvPr>
          </p:nvSpPr>
          <p:spPr>
            <a:xfrm>
              <a:off x="11166" y="8814"/>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chemeClr val="bg1"/>
                  </a:solidFill>
                  <a:latin typeface="+mj-ea"/>
                  <a:ea typeface="+mj-ea"/>
                </a:rPr>
                <a:t>附页</a:t>
              </a:r>
            </a:p>
          </p:txBody>
        </p:sp>
        <p:grpSp>
          <p:nvGrpSpPr>
            <p:cNvPr id="22" name="组合 21"/>
            <p:cNvGrpSpPr>
              <a:grpSpLocks noGrp="1" noUngrp="1" noRot="1" noMove="1" noResize="1"/>
            </p:cNvGrpSpPr>
            <p:nvPr>
              <p:custDataLst>
                <p:tags r:id="rId12"/>
              </p:custDataLst>
            </p:nvPr>
          </p:nvGrpSpPr>
          <p:grpSpPr>
            <a:xfrm>
              <a:off x="10365" y="8305"/>
              <a:ext cx="1725" cy="1725"/>
              <a:chOff x="6581775" y="5273605"/>
              <a:chExt cx="1095375" cy="1095375"/>
            </a:xfrm>
          </p:grpSpPr>
          <p:sp>
            <p:nvSpPr>
              <p:cNvPr id="12" name="矩形 11"/>
              <p:cNvSpPr>
                <a:spLocks noGrp="1" noRot="1" noMove="1" noResize="1" noEditPoints="1" noAdjustHandles="1" noChangeArrowheads="1" noChangeShapeType="1"/>
              </p:cNvSpPr>
              <p:nvPr>
                <p:custDataLst>
                  <p:tags r:id="rId13"/>
                </p:custDataLst>
              </p:nvPr>
            </p:nvSpPr>
            <p:spPr>
              <a:xfrm>
                <a:off x="6581775" y="5273605"/>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7" name="矩形 16"/>
              <p:cNvSpPr>
                <a:spLocks noGrp="1" noRot="1" noMove="1" noResize="1" noEditPoints="1" noAdjustHandles="1" noChangeArrowheads="1" noChangeShapeType="1"/>
              </p:cNvSpPr>
              <p:nvPr>
                <p:custDataLst>
                  <p:tags r:id="rId14"/>
                </p:custDataLst>
              </p:nvPr>
            </p:nvSpPr>
            <p:spPr>
              <a:xfrm>
                <a:off x="6734175" y="5426005"/>
                <a:ext cx="942975" cy="94297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chemeClr val="bg1"/>
                    </a:solidFill>
                    <a:latin typeface="+mj-lt"/>
                    <a:ea typeface="思源宋体 CN Medium" panose="02020500000000000000" charset="-122"/>
                  </a:rPr>
                  <a:t>06</a:t>
                </a:r>
                <a:endParaRPr lang="zh-CN" altLang="en-US" sz="4400" b="1" dirty="0">
                  <a:solidFill>
                    <a:schemeClr val="bg1"/>
                  </a:solidFill>
                  <a:latin typeface="+mj-lt"/>
                  <a:ea typeface="思源宋体 CN Medium" panose="02020500000000000000" charset="-122"/>
                </a:endParaRPr>
              </a:p>
            </p:txBody>
          </p:sp>
        </p:grpSp>
      </p:grpSp>
      <p:grpSp>
        <p:nvGrpSpPr>
          <p:cNvPr id="32" name="组合 31"/>
          <p:cNvGrpSpPr/>
          <p:nvPr>
            <p:custDataLst>
              <p:tags r:id="rId6"/>
            </p:custDataLst>
          </p:nvPr>
        </p:nvGrpSpPr>
        <p:grpSpPr>
          <a:xfrm>
            <a:off x="6442075" y="3447415"/>
            <a:ext cx="5465445" cy="1094740"/>
            <a:chOff x="10365" y="5160"/>
            <a:chExt cx="8607" cy="1724"/>
          </a:xfrm>
        </p:grpSpPr>
        <p:sp>
          <p:nvSpPr>
            <p:cNvPr id="29" name="矩形: 剪去对角 28"/>
            <p:cNvSpPr/>
            <p:nvPr>
              <p:custDataLst>
                <p:tags r:id="rId7"/>
              </p:custDataLst>
            </p:nvPr>
          </p:nvSpPr>
          <p:spPr>
            <a:xfrm>
              <a:off x="11166" y="5672"/>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rgbClr val="105186"/>
                  </a:solidFill>
                  <a:latin typeface="+mj-ea"/>
                  <a:ea typeface="+mj-ea"/>
                </a:rPr>
                <a:t>项目预期成果</a:t>
              </a:r>
            </a:p>
          </p:txBody>
        </p:sp>
        <p:grpSp>
          <p:nvGrpSpPr>
            <p:cNvPr id="21" name="组合 20"/>
            <p:cNvGrpSpPr>
              <a:grpSpLocks noGrp="1" noUngrp="1" noRot="1" noMove="1" noResize="1"/>
            </p:cNvGrpSpPr>
            <p:nvPr>
              <p:custDataLst>
                <p:tags r:id="rId8"/>
              </p:custDataLst>
            </p:nvPr>
          </p:nvGrpSpPr>
          <p:grpSpPr>
            <a:xfrm>
              <a:off x="10365" y="5160"/>
              <a:ext cx="1725" cy="1725"/>
              <a:chOff x="6581775" y="3276496"/>
              <a:chExt cx="1095375" cy="1095375"/>
            </a:xfrm>
          </p:grpSpPr>
          <p:sp>
            <p:nvSpPr>
              <p:cNvPr id="11" name="矩形 10"/>
              <p:cNvSpPr>
                <a:spLocks noGrp="1" noRot="1" noMove="1" noResize="1" noEditPoints="1" noAdjustHandles="1" noChangeArrowheads="1" noChangeShapeType="1"/>
              </p:cNvSpPr>
              <p:nvPr>
                <p:custDataLst>
                  <p:tags r:id="rId9"/>
                </p:custDataLst>
              </p:nvPr>
            </p:nvSpPr>
            <p:spPr>
              <a:xfrm>
                <a:off x="6581775" y="3276496"/>
                <a:ext cx="942975" cy="94297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8" name="矩形 17"/>
              <p:cNvSpPr>
                <a:spLocks noGrp="1" noRot="1" noMove="1" noResize="1" noEditPoints="1" noAdjustHandles="1" noChangeArrowheads="1" noChangeShapeType="1"/>
              </p:cNvSpPr>
              <p:nvPr>
                <p:custDataLst>
                  <p:tags r:id="rId10"/>
                </p:custDataLst>
              </p:nvPr>
            </p:nvSpPr>
            <p:spPr>
              <a:xfrm>
                <a:off x="6734175" y="3428896"/>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rgbClr val="105186"/>
                    </a:solidFill>
                    <a:latin typeface="+mj-lt"/>
                    <a:ea typeface="思源宋体 CN Medium" panose="02020500000000000000" charset="-122"/>
                  </a:rPr>
                  <a:t>05</a:t>
                </a:r>
                <a:endParaRPr lang="zh-CN" altLang="en-US" sz="4400" b="1" dirty="0">
                  <a:solidFill>
                    <a:srgbClr val="105186"/>
                  </a:solidFill>
                  <a:latin typeface="+mj-lt"/>
                  <a:ea typeface="思源宋体 CN Medium" panose="02020500000000000000"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1</a:t>
              </a:r>
              <a:r>
                <a:rPr lang="zh-CN" altLang="en-US" sz="2000" b="1" dirty="0">
                  <a:latin typeface="思源宋体 CN Medium" panose="02020500000000000000" charset="-122"/>
                  <a:ea typeface="思源宋体 CN Medium" panose="02020500000000000000" charset="-122"/>
                </a:rPr>
                <a:t>：健康度指标体系架构图</a:t>
              </a: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29" name="图片 28" descr="Gemini_Generated_Image_1cwxsy1cwxsy1cwx"/>
          <p:cNvPicPr>
            <a:picLocks noChangeAspect="1"/>
          </p:cNvPicPr>
          <p:nvPr/>
        </p:nvPicPr>
        <p:blipFill>
          <a:blip r:embed="rId2" cstate="email"/>
          <a:stretch>
            <a:fillRect/>
          </a:stretch>
        </p:blipFill>
        <p:spPr>
          <a:xfrm>
            <a:off x="2613660" y="979170"/>
            <a:ext cx="9409430" cy="5257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2-1</a:t>
              </a:r>
              <a:r>
                <a:rPr lang="zh-CN" altLang="en-US" sz="2000" b="1" dirty="0">
                  <a:latin typeface="思源宋体 CN Medium" panose="02020500000000000000" charset="-122"/>
                  <a:ea typeface="思源宋体 CN Medium" panose="02020500000000000000" charset="-122"/>
                </a:rPr>
                <a:t>：健康度指标体系计算方法</a:t>
              </a: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3" name="图片 2"/>
          <p:cNvPicPr>
            <a:picLocks noChangeAspect="1"/>
          </p:cNvPicPr>
          <p:nvPr/>
        </p:nvPicPr>
        <p:blipFill>
          <a:blip r:embed="rId2" cstate="email"/>
          <a:stretch>
            <a:fillRect/>
          </a:stretch>
        </p:blipFill>
        <p:spPr>
          <a:xfrm>
            <a:off x="3914140" y="918845"/>
            <a:ext cx="5829935" cy="2402840"/>
          </a:xfrm>
          <a:prstGeom prst="rect">
            <a:avLst/>
          </a:prstGeom>
        </p:spPr>
      </p:pic>
      <p:pic>
        <p:nvPicPr>
          <p:cNvPr id="9" name="图片 8"/>
          <p:cNvPicPr>
            <a:picLocks noChangeAspect="1"/>
          </p:cNvPicPr>
          <p:nvPr/>
        </p:nvPicPr>
        <p:blipFill>
          <a:blip r:embed="rId3" cstate="email"/>
          <a:stretch>
            <a:fillRect/>
          </a:stretch>
        </p:blipFill>
        <p:spPr>
          <a:xfrm>
            <a:off x="4095750" y="3209925"/>
            <a:ext cx="5466715" cy="3364230"/>
          </a:xfrm>
          <a:prstGeom prst="rect">
            <a:avLst/>
          </a:prstGeom>
        </p:spPr>
      </p:pic>
      <p:graphicFrame>
        <p:nvGraphicFramePr>
          <p:cNvPr id="14" name="对象 1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0" name="图片 1024"/>
                      <p:cNvPicPr/>
                      <p:nvPr/>
                    </p:nvPicPr>
                    <p:blipFill>
                      <a:blip r:embed="rId5"/>
                      <a:stretch>
                        <a:fillRect/>
                      </a:stretch>
                    </p:blipFill>
                    <p:spPr>
                      <a:xfrm>
                        <a:off x="6038850" y="3321050"/>
                        <a:ext cx="114300" cy="21590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2-2</a:t>
              </a:r>
              <a:r>
                <a:rPr lang="zh-CN" altLang="en-US" sz="2000" b="1" dirty="0">
                  <a:latin typeface="思源宋体 CN Medium" panose="02020500000000000000" charset="-122"/>
                  <a:ea typeface="思源宋体 CN Medium" panose="02020500000000000000" charset="-122"/>
                </a:rPr>
                <a:t>：健康度指标体系计算方法</a:t>
              </a: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aphicFrame>
        <p:nvGraphicFramePr>
          <p:cNvPr id="14" name="对象 13">
            <a:hlinkClick r:id="" action="ppaction://ole?verb=0"/>
          </p:cNvPr>
          <p:cNvGraphicFramePr>
            <a:graphicFrameLocks noChangeAspect="1"/>
          </p:cNvGraphicFramePr>
          <p:nvPr/>
        </p:nvGraphicFramePr>
        <p:xfrm>
          <a:off x="6312535" y="3393440"/>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KSEE3">
                  <p:embed/>
                </p:oleObj>
              </mc:Choice>
              <mc:Fallback>
                <p:oleObj r:id="rId2" imgW="114300" imgH="215900" progId="Equation.KSEE3">
                  <p:embed/>
                  <p:pic>
                    <p:nvPicPr>
                      <p:cNvPr id="0" name="图片 1024"/>
                      <p:cNvPicPr/>
                      <p:nvPr/>
                    </p:nvPicPr>
                    <p:blipFill>
                      <a:blip r:embed="rId3"/>
                      <a:stretch>
                        <a:fillRect/>
                      </a:stretch>
                    </p:blipFill>
                    <p:spPr>
                      <a:xfrm>
                        <a:off x="6312535" y="3393440"/>
                        <a:ext cx="114300" cy="215900"/>
                      </a:xfrm>
                      <a:prstGeom prst="rect">
                        <a:avLst/>
                      </a:prstGeom>
                    </p:spPr>
                  </p:pic>
                </p:oleObj>
              </mc:Fallback>
            </mc:AlternateContent>
          </a:graphicData>
        </a:graphic>
      </p:graphicFrame>
      <p:pic>
        <p:nvPicPr>
          <p:cNvPr id="13" name="图片 12"/>
          <p:cNvPicPr>
            <a:picLocks noChangeAspect="1"/>
          </p:cNvPicPr>
          <p:nvPr/>
        </p:nvPicPr>
        <p:blipFill>
          <a:blip r:embed="rId4" cstate="email"/>
          <a:stretch>
            <a:fillRect/>
          </a:stretch>
        </p:blipFill>
        <p:spPr>
          <a:xfrm>
            <a:off x="2807335" y="1102360"/>
            <a:ext cx="4864979" cy="2744470"/>
          </a:xfrm>
          <a:prstGeom prst="rect">
            <a:avLst/>
          </a:prstGeom>
        </p:spPr>
      </p:pic>
      <p:pic>
        <p:nvPicPr>
          <p:cNvPr id="17" name="图片 16"/>
          <p:cNvPicPr>
            <a:picLocks noChangeAspect="1"/>
          </p:cNvPicPr>
          <p:nvPr/>
        </p:nvPicPr>
        <p:blipFill>
          <a:blip r:embed="rId5" cstate="email"/>
          <a:stretch>
            <a:fillRect/>
          </a:stretch>
        </p:blipFill>
        <p:spPr>
          <a:xfrm>
            <a:off x="2807335" y="3961765"/>
            <a:ext cx="5165030" cy="2016125"/>
          </a:xfrm>
          <a:prstGeom prst="rect">
            <a:avLst/>
          </a:prstGeom>
        </p:spPr>
      </p:pic>
      <p:pic>
        <p:nvPicPr>
          <p:cNvPr id="18" name="图片 17"/>
          <p:cNvPicPr>
            <a:picLocks noChangeAspect="1"/>
          </p:cNvPicPr>
          <p:nvPr/>
        </p:nvPicPr>
        <p:blipFill>
          <a:blip r:embed="rId6" cstate="email"/>
          <a:stretch>
            <a:fillRect/>
          </a:stretch>
        </p:blipFill>
        <p:spPr>
          <a:xfrm>
            <a:off x="7239000" y="918210"/>
            <a:ext cx="4990465" cy="2030730"/>
          </a:xfrm>
          <a:prstGeom prst="rect">
            <a:avLst/>
          </a:prstGeom>
        </p:spPr>
      </p:pic>
      <p:pic>
        <p:nvPicPr>
          <p:cNvPr id="19" name="图片 18"/>
          <p:cNvPicPr>
            <a:picLocks noChangeAspect="1"/>
          </p:cNvPicPr>
          <p:nvPr/>
        </p:nvPicPr>
        <p:blipFill>
          <a:blip r:embed="rId7" cstate="email"/>
          <a:stretch>
            <a:fillRect/>
          </a:stretch>
        </p:blipFill>
        <p:spPr>
          <a:xfrm>
            <a:off x="7239000" y="3129280"/>
            <a:ext cx="4977130" cy="1762760"/>
          </a:xfrm>
          <a:prstGeom prst="rect">
            <a:avLst/>
          </a:prstGeom>
        </p:spPr>
      </p:pic>
      <p:pic>
        <p:nvPicPr>
          <p:cNvPr id="20" name="图片 19"/>
          <p:cNvPicPr>
            <a:picLocks noChangeAspect="1"/>
          </p:cNvPicPr>
          <p:nvPr/>
        </p:nvPicPr>
        <p:blipFill>
          <a:blip r:embed="rId8" cstate="email"/>
          <a:stretch>
            <a:fillRect/>
          </a:stretch>
        </p:blipFill>
        <p:spPr>
          <a:xfrm>
            <a:off x="7239000" y="4892040"/>
            <a:ext cx="4817745" cy="177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2-3</a:t>
              </a:r>
              <a:r>
                <a:rPr lang="zh-CN" altLang="en-US" sz="2000" b="1" dirty="0">
                  <a:latin typeface="思源宋体 CN Medium" panose="02020500000000000000" charset="-122"/>
                  <a:ea typeface="思源宋体 CN Medium" panose="02020500000000000000" charset="-122"/>
                </a:rPr>
                <a:t>：健康度指标体系计算方法</a:t>
              </a: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aphicFrame>
        <p:nvGraphicFramePr>
          <p:cNvPr id="14" name="对象 1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KSEE3">
                  <p:embed/>
                </p:oleObj>
              </mc:Choice>
              <mc:Fallback>
                <p:oleObj r:id="rId2" imgW="114300" imgH="215900" progId="Equation.KSEE3">
                  <p:embed/>
                  <p:pic>
                    <p:nvPicPr>
                      <p:cNvPr id="0" name="图片 1024"/>
                      <p:cNvPicPr/>
                      <p:nvPr/>
                    </p:nvPicPr>
                    <p:blipFill>
                      <a:blip r:embed="rId3"/>
                      <a:stretch>
                        <a:fillRect/>
                      </a:stretch>
                    </p:blipFill>
                    <p:spPr>
                      <a:xfrm>
                        <a:off x="6038850" y="3321050"/>
                        <a:ext cx="114300" cy="215900"/>
                      </a:xfrm>
                      <a:prstGeom prst="rect">
                        <a:avLst/>
                      </a:prstGeom>
                    </p:spPr>
                  </p:pic>
                </p:oleObj>
              </mc:Fallback>
            </mc:AlternateContent>
          </a:graphicData>
        </a:graphic>
      </p:graphicFrame>
      <p:pic>
        <p:nvPicPr>
          <p:cNvPr id="3" name="图片 2"/>
          <p:cNvPicPr>
            <a:picLocks noChangeAspect="1"/>
          </p:cNvPicPr>
          <p:nvPr/>
        </p:nvPicPr>
        <p:blipFill>
          <a:blip r:embed="rId4" cstate="email"/>
          <a:stretch>
            <a:fillRect/>
          </a:stretch>
        </p:blipFill>
        <p:spPr>
          <a:xfrm>
            <a:off x="3788877" y="1124585"/>
            <a:ext cx="6916446" cy="3353497"/>
          </a:xfrm>
          <a:prstGeom prst="rect">
            <a:avLst/>
          </a:prstGeom>
        </p:spPr>
      </p:pic>
      <p:pic>
        <p:nvPicPr>
          <p:cNvPr id="9" name="图片 8"/>
          <p:cNvPicPr>
            <a:picLocks noChangeAspect="1"/>
          </p:cNvPicPr>
          <p:nvPr/>
        </p:nvPicPr>
        <p:blipFill>
          <a:blip r:embed="rId5" cstate="email"/>
          <a:stretch>
            <a:fillRect/>
          </a:stretch>
        </p:blipFill>
        <p:spPr>
          <a:xfrm>
            <a:off x="3788877" y="4816537"/>
            <a:ext cx="5829935" cy="14211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alpha val="50000"/>
          </a:schemeClr>
        </a:solidFill>
        <a:effectLst/>
      </p:bgPr>
    </p:bg>
    <p:spTree>
      <p:nvGrpSpPr>
        <p:cNvPr id="1" name=""/>
        <p:cNvGrpSpPr/>
        <p:nvPr/>
      </p:nvGrpSpPr>
      <p:grpSpPr>
        <a:xfrm>
          <a:off x="0" y="0"/>
          <a:ext cx="0" cy="0"/>
          <a:chOff x="0" y="0"/>
          <a:chExt cx="0" cy="0"/>
        </a:xfrm>
      </p:grpSpPr>
      <p:sp>
        <p:nvSpPr>
          <p:cNvPr id="4" name="任意多边形: 形状 3"/>
          <p:cNvSpPr/>
          <p:nvPr/>
        </p:nvSpPr>
        <p:spPr>
          <a:xfrm>
            <a:off x="0" y="3429000"/>
            <a:ext cx="12192000" cy="3428999"/>
          </a:xfrm>
          <a:custGeom>
            <a:avLst/>
            <a:gdLst>
              <a:gd name="connsiteX0" fmla="*/ 0 w 12192000"/>
              <a:gd name="connsiteY0" fmla="*/ 0 h 3428999"/>
              <a:gd name="connsiteX1" fmla="*/ 160377 w 12192000"/>
              <a:gd name="connsiteY1" fmla="*/ 0 h 3428999"/>
              <a:gd name="connsiteX2" fmla="*/ 160377 w 12192000"/>
              <a:gd name="connsiteY2" fmla="*/ 3268622 h 3428999"/>
              <a:gd name="connsiteX3" fmla="*/ 12031623 w 12192000"/>
              <a:gd name="connsiteY3" fmla="*/ 3268622 h 3428999"/>
              <a:gd name="connsiteX4" fmla="*/ 12031623 w 12192000"/>
              <a:gd name="connsiteY4" fmla="*/ 0 h 3428999"/>
              <a:gd name="connsiteX5" fmla="*/ 12192000 w 12192000"/>
              <a:gd name="connsiteY5" fmla="*/ 0 h 3428999"/>
              <a:gd name="connsiteX6" fmla="*/ 12192000 w 12192000"/>
              <a:gd name="connsiteY6" fmla="*/ 3428999 h 3428999"/>
              <a:gd name="connsiteX7" fmla="*/ 0 w 12192000"/>
              <a:gd name="connsiteY7" fmla="*/ 3428999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8999">
                <a:moveTo>
                  <a:pt x="0" y="0"/>
                </a:moveTo>
                <a:lnTo>
                  <a:pt x="160377" y="0"/>
                </a:lnTo>
                <a:lnTo>
                  <a:pt x="160377" y="3268622"/>
                </a:lnTo>
                <a:lnTo>
                  <a:pt x="12031623" y="3268622"/>
                </a:lnTo>
                <a:lnTo>
                  <a:pt x="12031623" y="0"/>
                </a:lnTo>
                <a:lnTo>
                  <a:pt x="12192000" y="0"/>
                </a:lnTo>
                <a:lnTo>
                  <a:pt x="12192000" y="3428999"/>
                </a:lnTo>
                <a:lnTo>
                  <a:pt x="0" y="3428999"/>
                </a:lnTo>
                <a:close/>
              </a:path>
            </a:pathLst>
          </a:custGeom>
          <a:solidFill>
            <a:srgbClr val="092B42"/>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solidFill>
                <a:schemeClr val="tx1"/>
              </a:solidFill>
              <a:ea typeface="思源宋体 CN Medium" panose="02020500000000000000" charset="-122"/>
            </a:endParaRPr>
          </a:p>
        </p:txBody>
      </p:sp>
      <p:sp>
        <p:nvSpPr>
          <p:cNvPr id="5" name="矩形 4"/>
          <p:cNvSpPr/>
          <p:nvPr/>
        </p:nvSpPr>
        <p:spPr>
          <a:xfrm>
            <a:off x="0" y="1845189"/>
            <a:ext cx="12192000" cy="251460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6" name="矩形 5"/>
          <p:cNvSpPr/>
          <p:nvPr/>
        </p:nvSpPr>
        <p:spPr>
          <a:xfrm>
            <a:off x="827314" y="1839794"/>
            <a:ext cx="123372" cy="1661588"/>
          </a:xfrm>
          <a:prstGeom prst="rect">
            <a:avLst/>
          </a:prstGeom>
          <a:solidFill>
            <a:schemeClr val="bg1"/>
          </a:solidFill>
          <a:ln>
            <a:noFill/>
          </a:ln>
          <a:effectLst>
            <a:outerShdw blurRad="50800" dist="38100" dir="5400000" algn="t" rotWithShape="0">
              <a:srgbClr val="FFFFF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8" name="文本框 7"/>
          <p:cNvSpPr txBox="1"/>
          <p:nvPr/>
        </p:nvSpPr>
        <p:spPr>
          <a:xfrm>
            <a:off x="635" y="2501900"/>
            <a:ext cx="12191365" cy="1106805"/>
          </a:xfrm>
          <a:prstGeom prst="rect">
            <a:avLst/>
          </a:prstGeom>
          <a:noFill/>
        </p:spPr>
        <p:txBody>
          <a:bodyPr wrap="square" rtlCol="0">
            <a:spAutoFit/>
          </a:bodyPr>
          <a:lstStyle/>
          <a:p>
            <a:pPr algn="ctr"/>
            <a:r>
              <a:rPr lang="en-US" altLang="zh-CN" sz="6600" b="1" spc="300" dirty="0">
                <a:solidFill>
                  <a:schemeClr val="bg1"/>
                </a:solidFill>
                <a:latin typeface="思源宋体 CN Medium" panose="02020500000000000000" charset="-122"/>
                <a:ea typeface="思源宋体 CN Medium" panose="02020500000000000000" charset="-122"/>
              </a:rPr>
              <a:t>Thanks For Watching</a:t>
            </a:r>
          </a:p>
        </p:txBody>
      </p:sp>
      <p:grpSp>
        <p:nvGrpSpPr>
          <p:cNvPr id="7" name="组合 6"/>
          <p:cNvGrpSpPr/>
          <p:nvPr/>
        </p:nvGrpSpPr>
        <p:grpSpPr>
          <a:xfrm>
            <a:off x="-1" y="683111"/>
            <a:ext cx="12192000" cy="219244"/>
            <a:chOff x="-1" y="683111"/>
            <a:chExt cx="12192000" cy="219244"/>
          </a:xfrm>
        </p:grpSpPr>
        <p:sp>
          <p:nvSpPr>
            <p:cNvPr id="31" name="矩形 30"/>
            <p:cNvSpPr/>
            <p:nvPr/>
          </p:nvSpPr>
          <p:spPr>
            <a:xfrm rot="16200000">
              <a:off x="5986377" y="-5303267"/>
              <a:ext cx="219244" cy="12192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34" name="任意多边形: 形状 33"/>
            <p:cNvSpPr/>
            <p:nvPr/>
          </p:nvSpPr>
          <p:spPr>
            <a:xfrm>
              <a:off x="5956301" y="683111"/>
              <a:ext cx="6235698" cy="219244"/>
            </a:xfrm>
            <a:custGeom>
              <a:avLst/>
              <a:gdLst>
                <a:gd name="connsiteX0" fmla="*/ 54811 w 6235698"/>
                <a:gd name="connsiteY0" fmla="*/ 0 h 219244"/>
                <a:gd name="connsiteX1" fmla="*/ 6235698 w 6235698"/>
                <a:gd name="connsiteY1" fmla="*/ 0 h 219244"/>
                <a:gd name="connsiteX2" fmla="*/ 6235698 w 6235698"/>
                <a:gd name="connsiteY2" fmla="*/ 219244 h 219244"/>
                <a:gd name="connsiteX3" fmla="*/ 0 w 6235698"/>
                <a:gd name="connsiteY3" fmla="*/ 219244 h 219244"/>
              </a:gdLst>
              <a:ahLst/>
              <a:cxnLst>
                <a:cxn ang="0">
                  <a:pos x="connsiteX0" y="connsiteY0"/>
                </a:cxn>
                <a:cxn ang="0">
                  <a:pos x="connsiteX1" y="connsiteY1"/>
                </a:cxn>
                <a:cxn ang="0">
                  <a:pos x="connsiteX2" y="connsiteY2"/>
                </a:cxn>
                <a:cxn ang="0">
                  <a:pos x="connsiteX3" y="connsiteY3"/>
                </a:cxn>
              </a:cxnLst>
              <a:rect l="l" t="t" r="r" b="b"/>
              <a:pathLst>
                <a:path w="6235698" h="219244">
                  <a:moveTo>
                    <a:pt x="54811" y="0"/>
                  </a:moveTo>
                  <a:lnTo>
                    <a:pt x="6235698" y="0"/>
                  </a:lnTo>
                  <a:lnTo>
                    <a:pt x="6235698" y="219244"/>
                  </a:lnTo>
                  <a:lnTo>
                    <a:pt x="0" y="219244"/>
                  </a:lnTo>
                  <a:close/>
                </a:path>
              </a:pathLst>
            </a:custGeom>
            <a:solidFill>
              <a:srgbClr val="092B42"/>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sp>
        <p:nvSpPr>
          <p:cNvPr id="2" name="矩形: 圆角 1"/>
          <p:cNvSpPr/>
          <p:nvPr/>
        </p:nvSpPr>
        <p:spPr>
          <a:xfrm>
            <a:off x="504825" y="5425440"/>
            <a:ext cx="3218180" cy="626745"/>
          </a:xfrm>
          <a:prstGeom prst="roundRect">
            <a:avLst>
              <a:gd name="adj" fmla="val 50000"/>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90000" rtlCol="0" anchor="ctr"/>
          <a:lstStyle/>
          <a:p>
            <a:pPr algn="ctr">
              <a:lnSpc>
                <a:spcPct val="150000"/>
              </a:lnSpc>
            </a:pPr>
            <a:r>
              <a:rPr lang="zh-CN" altLang="en-US" dirty="0">
                <a:latin typeface="思源宋体 CN Medium" panose="02020500000000000000" charset="-122"/>
                <a:ea typeface="思源宋体 CN Medium" panose="02020500000000000000" charset="-122"/>
              </a:rPr>
              <a:t>院系：数据科学与工程学院</a:t>
            </a:r>
          </a:p>
        </p:txBody>
      </p:sp>
      <p:sp>
        <p:nvSpPr>
          <p:cNvPr id="13" name="矩形: 圆角 12"/>
          <p:cNvSpPr/>
          <p:nvPr/>
        </p:nvSpPr>
        <p:spPr>
          <a:xfrm>
            <a:off x="9170073" y="5425125"/>
            <a:ext cx="2574939" cy="626883"/>
          </a:xfrm>
          <a:prstGeom prst="roundRect">
            <a:avLst>
              <a:gd name="adj" fmla="val 50000"/>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90000" rtlCol="0" anchor="ctr"/>
          <a:lstStyle/>
          <a:p>
            <a:pPr algn="ctr">
              <a:lnSpc>
                <a:spcPct val="150000"/>
              </a:lnSpc>
            </a:pPr>
            <a:r>
              <a:rPr lang="zh-CN" altLang="en-US" dirty="0">
                <a:latin typeface="思源宋体 CN Medium" panose="02020500000000000000" charset="-122"/>
                <a:ea typeface="思源宋体 CN Medium" panose="02020500000000000000" charset="-122"/>
              </a:rPr>
              <a:t>日期：</a:t>
            </a:r>
            <a:r>
              <a:rPr lang="en-US" altLang="zh-CN" dirty="0" err="1">
                <a:latin typeface="思源宋体 CN Medium" panose="02020500000000000000" charset="-122"/>
                <a:ea typeface="思源宋体 CN Medium" panose="02020500000000000000" charset="-122"/>
              </a:rPr>
              <a:t>2025.12.26</a:t>
            </a:r>
            <a:endParaRPr lang="zh-CN" altLang="en-US" dirty="0">
              <a:latin typeface="思源宋体 CN Medium" panose="02020500000000000000" charset="-122"/>
              <a:ea typeface="思源宋体 CN Medium" panose="020205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01</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01</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2971002" y="1362917"/>
            <a:ext cx="6249971" cy="1106805"/>
          </a:xfrm>
          <a:prstGeom prst="rect">
            <a:avLst/>
          </a:prstGeom>
          <a:noFill/>
        </p:spPr>
        <p:txBody>
          <a:bodyPr wrap="square" rtlCol="0">
            <a:spAutoFit/>
          </a:bodyPr>
          <a:lstStyle/>
          <a:p>
            <a:pPr algn="ctr"/>
            <a:r>
              <a:rPr lang="zh-CN" altLang="en-US" sz="6600" dirty="0">
                <a:latin typeface="+mj-ea"/>
                <a:ea typeface="+mj-ea"/>
              </a:rPr>
              <a:t>项目背景与痛点</a:t>
            </a:r>
          </a:p>
        </p:txBody>
      </p:sp>
      <p:sp>
        <p:nvSpPr>
          <p:cNvPr id="7" name="文本框 6"/>
          <p:cNvSpPr txBox="1"/>
          <p:nvPr/>
        </p:nvSpPr>
        <p:spPr>
          <a:xfrm>
            <a:off x="3247652" y="2398748"/>
            <a:ext cx="5722070" cy="368300"/>
          </a:xfrm>
          <a:prstGeom prst="rect">
            <a:avLst/>
          </a:prstGeom>
          <a:noFill/>
        </p:spPr>
        <p:txBody>
          <a:bodyPr wrap="square" rtlCol="0">
            <a:spAutoFit/>
          </a:bodyPr>
          <a:lstStyle/>
          <a:p>
            <a:pPr algn="ctr"/>
            <a:r>
              <a:rPr lang="en-US" altLang="zh-CN" dirty="0">
                <a:ea typeface="思源宋体 CN Medium" panose="02020500000000000000" charset="-122"/>
              </a:rPr>
              <a:t>Background of the project</a:t>
            </a:r>
            <a:endParaRPr lang="zh-CN" altLang="en-US" dirty="0">
              <a:ea typeface="思源宋体 CN Medium" panose="02020500000000000000" charset="-122"/>
            </a:endParaRPr>
          </a:p>
        </p:txBody>
      </p:sp>
      <p:grpSp>
        <p:nvGrpSpPr>
          <p:cNvPr id="17" name="组合 16"/>
          <p:cNvGrpSpPr/>
          <p:nvPr/>
        </p:nvGrpSpPr>
        <p:grpSpPr>
          <a:xfrm>
            <a:off x="4294723" y="3243361"/>
            <a:ext cx="1395166" cy="369332"/>
            <a:chOff x="3327662" y="3110846"/>
            <a:chExt cx="1395166" cy="369332"/>
          </a:xfrm>
        </p:grpSpPr>
        <p:sp>
          <p:nvSpPr>
            <p:cNvPr id="8" name="矩形 7"/>
            <p:cNvSpPr/>
            <p:nvPr/>
          </p:nvSpPr>
          <p:spPr>
            <a:xfrm>
              <a:off x="3327662"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文本框 8"/>
            <p:cNvSpPr txBox="1"/>
            <p:nvPr/>
          </p:nvSpPr>
          <p:spPr>
            <a:xfrm>
              <a:off x="3553904" y="3110846"/>
              <a:ext cx="1168924" cy="369332"/>
            </a:xfrm>
            <a:prstGeom prst="rect">
              <a:avLst/>
            </a:prstGeom>
            <a:noFill/>
          </p:spPr>
          <p:txBody>
            <a:bodyPr wrap="square" rtlCol="0">
              <a:spAutoFit/>
            </a:bodyPr>
            <a:lstStyle/>
            <a:p>
              <a:r>
                <a:rPr lang="zh-CN" altLang="en-US" dirty="0">
                  <a:ea typeface="思源宋体 CN Medium" panose="02020500000000000000" charset="-122"/>
                </a:rPr>
                <a:t>选题背景</a:t>
              </a:r>
            </a:p>
          </p:txBody>
        </p:sp>
      </p:grpSp>
      <p:grpSp>
        <p:nvGrpSpPr>
          <p:cNvPr id="18" name="组合 17"/>
          <p:cNvGrpSpPr/>
          <p:nvPr/>
        </p:nvGrpSpPr>
        <p:grpSpPr>
          <a:xfrm>
            <a:off x="6586365" y="3243360"/>
            <a:ext cx="1363818" cy="368300"/>
            <a:chOff x="7549225" y="3110845"/>
            <a:chExt cx="1363818" cy="368300"/>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9" y="3110845"/>
              <a:ext cx="1168924" cy="368300"/>
            </a:xfrm>
            <a:prstGeom prst="rect">
              <a:avLst/>
            </a:prstGeom>
            <a:noFill/>
          </p:spPr>
          <p:txBody>
            <a:bodyPr wrap="square" rtlCol="0">
              <a:spAutoFit/>
            </a:bodyPr>
            <a:lstStyle/>
            <a:p>
              <a:r>
                <a:rPr lang="zh-CN" altLang="en-US" dirty="0">
                  <a:ea typeface="思源宋体 CN Medium" panose="02020500000000000000" charset="-122"/>
                </a:rPr>
                <a:t>现实痛点</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stretch>
            <a:fillRect/>
          </a:stretch>
        </p:blipFill>
        <p:spPr>
          <a:xfrm>
            <a:off x="9967780" y="2620503"/>
            <a:ext cx="1775602" cy="1775602"/>
          </a:xfrm>
          <a:prstGeom prst="rect">
            <a:avLst/>
          </a:prstGeom>
        </p:spPr>
      </p:pic>
      <p:pic>
        <p:nvPicPr>
          <p:cNvPr id="2" name="图片 1"/>
          <p:cNvPicPr>
            <a:picLocks noChangeAspect="1"/>
          </p:cNvPicPr>
          <p:nvPr/>
        </p:nvPicPr>
        <p:blipFill>
          <a:blip r:embed="rId3" cstate="email"/>
          <a:stretch>
            <a:fillRect/>
          </a:stretch>
        </p:blipFill>
        <p:spPr>
          <a:xfrm>
            <a:off x="6433000" y="2625551"/>
            <a:ext cx="3831746" cy="1891199"/>
          </a:xfrm>
          <a:prstGeom prst="rect">
            <a:avLst/>
          </a:prstGeom>
        </p:spPr>
      </p:pic>
      <p:grpSp>
        <p:nvGrpSpPr>
          <p:cNvPr id="118" name="组合 117"/>
          <p:cNvGrpSpPr/>
          <p:nvPr/>
        </p:nvGrpSpPr>
        <p:grpSpPr>
          <a:xfrm>
            <a:off x="-158115" y="0"/>
            <a:ext cx="12350115" cy="6858000"/>
            <a:chOff x="-249" y="0"/>
            <a:chExt cx="19449" cy="10800"/>
          </a:xfrm>
        </p:grpSpPr>
        <p:sp>
          <p:nvSpPr>
            <p:cNvPr id="119" name="矩形 118"/>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nvGrpSpPr>
            <p:cNvPr id="120" name="组合 119"/>
            <p:cNvGrpSpPr/>
            <p:nvPr/>
          </p:nvGrpSpPr>
          <p:grpSpPr>
            <a:xfrm>
              <a:off x="-249" y="1605"/>
              <a:ext cx="4366" cy="1394"/>
              <a:chOff x="-158427" y="1019175"/>
              <a:chExt cx="3467236" cy="885046"/>
            </a:xfrm>
          </p:grpSpPr>
          <p:sp>
            <p:nvSpPr>
              <p:cNvPr id="121" name="矩形 120"/>
              <p:cNvSpPr/>
              <p:nvPr/>
            </p:nvSpPr>
            <p:spPr>
              <a:xfrm>
                <a:off x="-158427" y="1304146"/>
                <a:ext cx="3308808" cy="60007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22" name="直角三角形 121"/>
              <p:cNvSpPr/>
              <p:nvPr/>
            </p:nvSpPr>
            <p:spPr>
              <a:xfrm rot="5400000">
                <a:off x="3101674" y="1577654"/>
                <a:ext cx="160587" cy="253680"/>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23" name="矩形 122"/>
              <p:cNvSpPr/>
              <p:nvPr/>
            </p:nvSpPr>
            <p:spPr>
              <a:xfrm>
                <a:off x="1" y="1019175"/>
                <a:ext cx="3308808" cy="60007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24" name="文本框 123"/>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125" name="文本框 124"/>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126" name="文本框 125"/>
            <p:cNvSpPr txBox="1"/>
            <p:nvPr/>
          </p:nvSpPr>
          <p:spPr>
            <a:xfrm>
              <a:off x="454" y="1771"/>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项目背景与痛点</a:t>
              </a:r>
            </a:p>
          </p:txBody>
        </p:sp>
        <p:sp>
          <p:nvSpPr>
            <p:cNvPr id="127" name="文本框 126"/>
            <p:cNvSpPr txBox="1"/>
            <p:nvPr/>
          </p:nvSpPr>
          <p:spPr>
            <a:xfrm>
              <a:off x="405"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128" name="文本框 127"/>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129" name="文本框 128"/>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130" name="文本框 129"/>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131" name="文本框 130"/>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132" name="矩形 131"/>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1.</a:t>
              </a:r>
              <a:r>
                <a:rPr lang="en-US" altLang="zh-CN" sz="2000" b="1" dirty="0">
                  <a:latin typeface="思源宋体 CN Medium" panose="02020500000000000000" charset="-122"/>
                  <a:ea typeface="思源宋体 CN Medium" panose="02020500000000000000" charset="-122"/>
                </a:rPr>
                <a:t>1  </a:t>
              </a:r>
              <a:r>
                <a:rPr lang="zh-CN" altLang="en-US" sz="2000" b="1" dirty="0">
                  <a:latin typeface="思源宋体 CN Medium" panose="02020500000000000000" charset="-122"/>
                  <a:ea typeface="思源宋体 CN Medium" panose="02020500000000000000" charset="-122"/>
                </a:rPr>
                <a:t>选题背景</a:t>
              </a:r>
            </a:p>
          </p:txBody>
        </p:sp>
        <p:sp>
          <p:nvSpPr>
            <p:cNvPr id="133" name="矩形 13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34" name="平行四边形 133"/>
          <p:cNvSpPr/>
          <p:nvPr/>
        </p:nvSpPr>
        <p:spPr>
          <a:xfrm>
            <a:off x="2750341" y="1204942"/>
            <a:ext cx="4183859" cy="5229651"/>
          </a:xfrm>
          <a:prstGeom prst="parallelogram">
            <a:avLst>
              <a:gd name="adj" fmla="val 7266"/>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rIns="36000" rtlCol="0" anchor="ctr">
            <a:noAutofit/>
          </a:bodyPr>
          <a:lstStyle/>
          <a:p>
            <a:pPr>
              <a:lnSpc>
                <a:spcPct val="150000"/>
              </a:lnSpc>
            </a:pPr>
            <a:endParaRPr lang="zh-CN" altLang="en-US" dirty="0">
              <a:latin typeface="思源宋体 CN" panose="02020400000000000000" pitchFamily="18" charset="-122"/>
              <a:ea typeface="思源宋体 CN" panose="02020400000000000000" pitchFamily="18" charset="-122"/>
            </a:endParaRPr>
          </a:p>
        </p:txBody>
      </p:sp>
      <p:grpSp>
        <p:nvGrpSpPr>
          <p:cNvPr id="135" name="组合 134"/>
          <p:cNvGrpSpPr/>
          <p:nvPr/>
        </p:nvGrpSpPr>
        <p:grpSpPr>
          <a:xfrm>
            <a:off x="6360980" y="1202458"/>
            <a:ext cx="5596890" cy="1594485"/>
            <a:chOff x="6595930" y="1892191"/>
            <a:chExt cx="5596890" cy="1594485"/>
          </a:xfrm>
          <a:effectLst>
            <a:outerShdw blurRad="114300" dist="101600" dir="5400000" algn="t" rotWithShape="0">
              <a:prstClr val="black">
                <a:alpha val="40000"/>
              </a:prstClr>
            </a:outerShdw>
          </a:effectLst>
        </p:grpSpPr>
        <p:sp>
          <p:nvSpPr>
            <p:cNvPr id="136" name="平行四边形 135"/>
            <p:cNvSpPr/>
            <p:nvPr/>
          </p:nvSpPr>
          <p:spPr>
            <a:xfrm>
              <a:off x="6595930" y="2476391"/>
              <a:ext cx="5596890" cy="1010285"/>
            </a:xfrm>
            <a:prstGeom prst="parallelogram">
              <a:avLst>
                <a:gd name="adj" fmla="val 7266"/>
              </a:avLst>
            </a:prstGeom>
            <a:solidFill>
              <a:srgbClr val="FFFFFF"/>
            </a:solidFill>
            <a:ln>
              <a:solidFill>
                <a:srgbClr val="DFEBF9"/>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rtlCol="0" anchor="ctr">
              <a:noAutofit/>
            </a:bodyPr>
            <a:lstStyle/>
            <a:p>
              <a:r>
                <a:rPr lang="en-US" altLang="zh-CN" sz="2000" dirty="0">
                  <a:solidFill>
                    <a:srgbClr val="105186"/>
                  </a:solidFill>
                  <a:latin typeface="思源宋体 CN Medium" panose="02020500000000000000" charset="-122"/>
                  <a:ea typeface="思源宋体 CN Medium" panose="02020500000000000000" charset="-122"/>
                </a:rPr>
                <a:t>Github</a:t>
              </a:r>
              <a:r>
                <a:rPr lang="zh-CN" altLang="en-US" sz="2000" dirty="0">
                  <a:solidFill>
                    <a:srgbClr val="105186"/>
                  </a:solidFill>
                  <a:latin typeface="思源宋体 CN Medium" panose="02020500000000000000" charset="-122"/>
                  <a:ea typeface="思源宋体 CN Medium" panose="02020500000000000000" charset="-122"/>
                </a:rPr>
                <a:t>等平台记录了大量结构化协作行为数据，为定量分析开源生态提供了可能</a:t>
              </a:r>
            </a:p>
          </p:txBody>
        </p:sp>
        <p:sp>
          <p:nvSpPr>
            <p:cNvPr id="137" name="平行四边形 136"/>
            <p:cNvSpPr/>
            <p:nvPr/>
          </p:nvSpPr>
          <p:spPr>
            <a:xfrm>
              <a:off x="6670125" y="1892191"/>
              <a:ext cx="5346000" cy="584026"/>
            </a:xfrm>
            <a:prstGeom prst="parallelogram">
              <a:avLst>
                <a:gd name="adj" fmla="val 7266"/>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rIns="396000" bIns="72000" rtlCol="0" anchor="ctr">
              <a:noAutofit/>
            </a:bodyPr>
            <a:lstStyle/>
            <a:p>
              <a:pPr algn="ctr">
                <a:lnSpc>
                  <a:spcPct val="150000"/>
                </a:lnSpc>
              </a:pPr>
              <a:r>
                <a:rPr lang="zh-CN" altLang="en-US" sz="2400" dirty="0">
                  <a:solidFill>
                    <a:srgbClr val="105186"/>
                  </a:solidFill>
                  <a:latin typeface="思源宋体 CN Medium" panose="02020500000000000000" charset="-122"/>
                  <a:ea typeface="思源宋体 CN Medium" panose="02020500000000000000" charset="-122"/>
                </a:rPr>
                <a:t>开源平台的蓬勃发展</a:t>
              </a:r>
            </a:p>
          </p:txBody>
        </p:sp>
      </p:grpSp>
      <p:grpSp>
        <p:nvGrpSpPr>
          <p:cNvPr id="138" name="组合 137"/>
          <p:cNvGrpSpPr/>
          <p:nvPr/>
        </p:nvGrpSpPr>
        <p:grpSpPr>
          <a:xfrm>
            <a:off x="6360980" y="4224737"/>
            <a:ext cx="5558155" cy="2212340"/>
            <a:chOff x="6551480" y="1892191"/>
            <a:chExt cx="5558155" cy="2212340"/>
          </a:xfrm>
          <a:effectLst>
            <a:outerShdw blurRad="114300" dist="101600" dir="5400000" algn="t" rotWithShape="0">
              <a:prstClr val="black">
                <a:alpha val="40000"/>
              </a:prstClr>
            </a:outerShdw>
          </a:effectLst>
        </p:grpSpPr>
        <p:sp>
          <p:nvSpPr>
            <p:cNvPr id="139" name="平行四边形 138"/>
            <p:cNvSpPr/>
            <p:nvPr/>
          </p:nvSpPr>
          <p:spPr>
            <a:xfrm>
              <a:off x="6551480" y="2476391"/>
              <a:ext cx="5558155" cy="1628140"/>
            </a:xfrm>
            <a:prstGeom prst="parallelogram">
              <a:avLst>
                <a:gd name="adj" fmla="val 7266"/>
              </a:avLst>
            </a:prstGeom>
            <a:solidFill>
              <a:srgbClr val="FFFFFF"/>
            </a:solidFill>
            <a:ln>
              <a:solidFill>
                <a:srgbClr val="DFEBF9"/>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36000" rIns="0" rtlCol="0" anchor="ctr">
              <a:noAutofit/>
            </a:bodyPr>
            <a:lstStyle/>
            <a:p>
              <a:r>
                <a:rPr lang="zh-CN" altLang="en-US" sz="2000" dirty="0">
                  <a:solidFill>
                    <a:srgbClr val="105186"/>
                  </a:solidFill>
                  <a:latin typeface="思源宋体 CN Medium" panose="02020500000000000000" charset="-122"/>
                  <a:ea typeface="思源宋体 CN Medium" panose="02020500000000000000" charset="-122"/>
                </a:rPr>
                <a:t>随着项目规模和协作复杂度的提升，其参与者数量多、演化周期长，</a:t>
              </a:r>
              <a:r>
                <a:rPr lang="en-US" altLang="zh-CN" sz="2000" dirty="0">
                  <a:solidFill>
                    <a:srgbClr val="105186"/>
                  </a:solidFill>
                  <a:latin typeface="思源宋体 CN Medium" panose="02020500000000000000" charset="-122"/>
                  <a:ea typeface="思源宋体 CN Medium" panose="02020500000000000000" charset="-122"/>
                </a:rPr>
                <a:t>“</a:t>
              </a:r>
              <a:r>
                <a:rPr lang="zh-CN" altLang="en-US" sz="2000" dirty="0">
                  <a:solidFill>
                    <a:srgbClr val="105186"/>
                  </a:solidFill>
                  <a:latin typeface="思源宋体 CN Medium" panose="02020500000000000000" charset="-122"/>
                  <a:ea typeface="思源宋体 CN Medium" panose="02020500000000000000" charset="-122"/>
                </a:rPr>
                <a:t>项目是否健康，是否可持续</a:t>
              </a:r>
              <a:r>
                <a:rPr lang="en-US" altLang="zh-CN" sz="2000" dirty="0">
                  <a:solidFill>
                    <a:srgbClr val="105186"/>
                  </a:solidFill>
                  <a:latin typeface="思源宋体 CN Medium" panose="02020500000000000000" charset="-122"/>
                  <a:ea typeface="思源宋体 CN Medium" panose="02020500000000000000" charset="-122"/>
                </a:rPr>
                <a:t>”</a:t>
              </a:r>
              <a:r>
                <a:rPr lang="zh-CN" altLang="en-US" sz="2000" dirty="0">
                  <a:solidFill>
                    <a:srgbClr val="105186"/>
                  </a:solidFill>
                  <a:latin typeface="思源宋体 CN Medium" panose="02020500000000000000" charset="-122"/>
                  <a:ea typeface="思源宋体 CN Medium" panose="02020500000000000000" charset="-122"/>
                </a:rPr>
                <a:t>成为了治理的核心问题</a:t>
              </a:r>
            </a:p>
          </p:txBody>
        </p:sp>
        <p:sp>
          <p:nvSpPr>
            <p:cNvPr id="140" name="平行四边形 139"/>
            <p:cNvSpPr/>
            <p:nvPr/>
          </p:nvSpPr>
          <p:spPr>
            <a:xfrm>
              <a:off x="6670125" y="1892191"/>
              <a:ext cx="5346000" cy="584026"/>
            </a:xfrm>
            <a:prstGeom prst="parallelogram">
              <a:avLst>
                <a:gd name="adj" fmla="val 7266"/>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rIns="396000" bIns="72000" rtlCol="0" anchor="ctr">
              <a:noAutofit/>
            </a:bodyPr>
            <a:lstStyle/>
            <a:p>
              <a:pPr algn="ctr">
                <a:lnSpc>
                  <a:spcPct val="150000"/>
                </a:lnSpc>
              </a:pPr>
              <a:r>
                <a:rPr lang="zh-CN" altLang="en-US" sz="2400" dirty="0">
                  <a:solidFill>
                    <a:srgbClr val="105186"/>
                  </a:solidFill>
                  <a:latin typeface="思源宋体 CN Medium" panose="02020500000000000000" charset="-122"/>
                  <a:ea typeface="思源宋体 CN Medium" panose="02020500000000000000" charset="-122"/>
                </a:rPr>
                <a:t>项目的治理与运行愈发重要</a:t>
              </a:r>
            </a:p>
          </p:txBody>
        </p:sp>
      </p:grpSp>
      <p:sp>
        <p:nvSpPr>
          <p:cNvPr id="141" name="文本框 140"/>
          <p:cNvSpPr txBox="1"/>
          <p:nvPr/>
        </p:nvSpPr>
        <p:spPr>
          <a:xfrm>
            <a:off x="2930525" y="1205230"/>
            <a:ext cx="3864610" cy="645160"/>
          </a:xfrm>
          <a:prstGeom prst="rect">
            <a:avLst/>
          </a:prstGeom>
          <a:noFill/>
        </p:spPr>
        <p:txBody>
          <a:bodyPr wrap="square" rtlCol="0">
            <a:spAutoFit/>
          </a:bodyPr>
          <a:lstStyle/>
          <a:p>
            <a:pPr marL="342900" lvl="0" indent="-342900" algn="ctr">
              <a:lnSpc>
                <a:spcPct val="150000"/>
              </a:lnSpc>
              <a:buClrTx/>
              <a:buSzTx/>
              <a:buFont typeface="Wingdings" panose="05000000000000000000" charset="0"/>
              <a:buChar char="l"/>
            </a:pPr>
            <a:r>
              <a:rPr lang="zh-CN" altLang="en-US" sz="2400" dirty="0">
                <a:solidFill>
                  <a:schemeClr val="bg1"/>
                </a:solidFill>
                <a:latin typeface="思源宋体 CN Medium" panose="02020500000000000000" charset="-122"/>
                <a:ea typeface="思源宋体 CN Medium" panose="02020500000000000000" charset="-122"/>
                <a:sym typeface="+mn-ea"/>
              </a:rPr>
              <a:t>开源(</a:t>
            </a:r>
            <a:r>
              <a:rPr lang="en-US" altLang="zh-CN" sz="2400" dirty="0">
                <a:solidFill>
                  <a:schemeClr val="bg1"/>
                </a:solidFill>
                <a:latin typeface="思源宋体 CN Medium" panose="02020500000000000000" charset="-122"/>
                <a:ea typeface="思源宋体 CN Medium" panose="02020500000000000000" charset="-122"/>
                <a:sym typeface="+mn-ea"/>
              </a:rPr>
              <a:t>OSS</a:t>
            </a:r>
            <a:r>
              <a:rPr lang="zh-CN" altLang="en-US" sz="2400" dirty="0">
                <a:solidFill>
                  <a:schemeClr val="bg1"/>
                </a:solidFill>
                <a:latin typeface="思源宋体 CN Medium" panose="02020500000000000000" charset="-122"/>
                <a:ea typeface="思源宋体 CN Medium" panose="02020500000000000000" charset="-122"/>
                <a:sym typeface="+mn-ea"/>
              </a:rPr>
              <a:t>)</a:t>
            </a:r>
          </a:p>
        </p:txBody>
      </p:sp>
      <p:sp>
        <p:nvSpPr>
          <p:cNvPr id="142" name="文本框 141"/>
          <p:cNvSpPr txBox="1"/>
          <p:nvPr/>
        </p:nvSpPr>
        <p:spPr>
          <a:xfrm>
            <a:off x="3327400" y="1784789"/>
            <a:ext cx="3105600" cy="4707890"/>
          </a:xfrm>
          <a:prstGeom prst="rect">
            <a:avLst/>
          </a:prstGeom>
          <a:noFill/>
        </p:spPr>
        <p:txBody>
          <a:bodyPr wrap="square" rtlCol="0">
            <a:spAutoFit/>
          </a:bodyPr>
          <a:lstStyle/>
          <a:p>
            <a:pPr lvl="0" algn="l">
              <a:lnSpc>
                <a:spcPct val="150000"/>
              </a:lnSpc>
              <a:buClrTx/>
              <a:buSzTx/>
              <a:buFontTx/>
            </a:pPr>
            <a:r>
              <a:rPr lang="zh-CN" altLang="en-US" sz="2000" dirty="0">
                <a:solidFill>
                  <a:schemeClr val="bg1"/>
                </a:solidFill>
                <a:latin typeface="思源宋体 CN Medium" panose="02020500000000000000" charset="-122"/>
                <a:ea typeface="思源宋体 CN Medium" panose="02020500000000000000" charset="-122"/>
                <a:sym typeface="+mn-ea"/>
              </a:rPr>
              <a:t>开源软件已经成为现代信息技术体系中的重要基础设施，在操作系统、数据库以及人工智能等关键技术领域中发挥着不可替代的作用。大量关键应用依赖开源项目进行构建和演进。开源项目的稳定性和可持续性直接影响整个技术生态的健康发展。</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8115" y="0"/>
            <a:ext cx="12350115" cy="6858000"/>
            <a:chOff x="-249" y="0"/>
            <a:chExt cx="19449" cy="10800"/>
          </a:xfrm>
        </p:grpSpPr>
        <p:sp>
          <p:nvSpPr>
            <p:cNvPr id="15" name="矩形 14"/>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nvGrpSpPr>
            <p:cNvPr id="16" name="组合 15"/>
            <p:cNvGrpSpPr/>
            <p:nvPr/>
          </p:nvGrpSpPr>
          <p:grpSpPr>
            <a:xfrm>
              <a:off x="-249" y="1605"/>
              <a:ext cx="4366" cy="1394"/>
              <a:chOff x="-158427" y="1019175"/>
              <a:chExt cx="3467236" cy="885046"/>
            </a:xfrm>
          </p:grpSpPr>
          <p:sp>
            <p:nvSpPr>
              <p:cNvPr id="17" name="矩形 16"/>
              <p:cNvSpPr/>
              <p:nvPr/>
            </p:nvSpPr>
            <p:spPr>
              <a:xfrm>
                <a:off x="-158427" y="1304146"/>
                <a:ext cx="3308808" cy="60007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8" name="直角三角形 17"/>
              <p:cNvSpPr/>
              <p:nvPr/>
            </p:nvSpPr>
            <p:spPr>
              <a:xfrm rot="5400000">
                <a:off x="3101674" y="1577654"/>
                <a:ext cx="160587" cy="253680"/>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9" name="矩形 18"/>
              <p:cNvSpPr/>
              <p:nvPr/>
            </p:nvSpPr>
            <p:spPr>
              <a:xfrm>
                <a:off x="1" y="1019175"/>
                <a:ext cx="3308808" cy="60007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20" name="文本框 19"/>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21" name="文本框 20"/>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22" name="文本框 21"/>
            <p:cNvSpPr txBox="1"/>
            <p:nvPr/>
          </p:nvSpPr>
          <p:spPr>
            <a:xfrm>
              <a:off x="454" y="1771"/>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项目背景与痛点</a:t>
              </a:r>
            </a:p>
          </p:txBody>
        </p:sp>
        <p:sp>
          <p:nvSpPr>
            <p:cNvPr id="23" name="文本框 22"/>
            <p:cNvSpPr txBox="1"/>
            <p:nvPr/>
          </p:nvSpPr>
          <p:spPr>
            <a:xfrm>
              <a:off x="405"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24" name="文本框 23"/>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25" name="文本框 24"/>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26" name="文本框 25"/>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项目预期结果</a:t>
              </a:r>
            </a:p>
          </p:txBody>
        </p:sp>
        <p:sp>
          <p:nvSpPr>
            <p:cNvPr id="27" name="文本框 26"/>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28" name="矩形 27"/>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1.2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现实痛点</a:t>
              </a:r>
            </a:p>
          </p:txBody>
        </p:sp>
        <p:sp>
          <p:nvSpPr>
            <p:cNvPr id="43" name="矩形 4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2" name="组合 1"/>
          <p:cNvGrpSpPr/>
          <p:nvPr/>
        </p:nvGrpSpPr>
        <p:grpSpPr>
          <a:xfrm>
            <a:off x="2664349" y="1035907"/>
            <a:ext cx="9274069" cy="1566678"/>
            <a:chOff x="2884602" y="1124807"/>
            <a:chExt cx="9130016" cy="1566678"/>
          </a:xfrm>
        </p:grpSpPr>
        <p:sp>
          <p:nvSpPr>
            <p:cNvPr id="3" name="矩形: 剪去对角 18"/>
            <p:cNvSpPr/>
            <p:nvPr/>
          </p:nvSpPr>
          <p:spPr>
            <a:xfrm>
              <a:off x="2884602" y="1124807"/>
              <a:ext cx="8927183" cy="1458835"/>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p>
          </p:txBody>
        </p:sp>
        <p:sp>
          <p:nvSpPr>
            <p:cNvPr id="4" name="矩形: 剪去对角 19"/>
            <p:cNvSpPr/>
            <p:nvPr/>
          </p:nvSpPr>
          <p:spPr>
            <a:xfrm>
              <a:off x="3087435" y="1232650"/>
              <a:ext cx="8927183" cy="1458835"/>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lstStyle/>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现实痛点一：</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nSpc>
                  <a:spcPct val="150000"/>
                </a:lnSpc>
              </a:pPr>
              <a:r>
                <a:rPr lang="zh-CN" altLang="en-US" dirty="0">
                  <a:solidFill>
                    <a:srgbClr val="092B42"/>
                  </a:solidFill>
                  <a:latin typeface="思源宋体 CN" panose="02020400000000000000" pitchFamily="18" charset="-122"/>
                  <a:ea typeface="思源宋体 CN" panose="02020400000000000000" pitchFamily="18" charset="-122"/>
                </a:rPr>
                <a:t>项目相关指标</a:t>
              </a:r>
              <a:r>
                <a:rPr lang="zh-CN" altLang="en-US" b="1" dirty="0">
                  <a:solidFill>
                    <a:srgbClr val="092B42"/>
                  </a:solidFill>
                  <a:latin typeface="思源宋体 CN" panose="02020400000000000000" pitchFamily="18" charset="-122"/>
                  <a:ea typeface="思源宋体 CN" panose="02020400000000000000" pitchFamily="18" charset="-122"/>
                </a:rPr>
                <a:t>高度碎片化</a:t>
              </a:r>
              <a:r>
                <a:rPr lang="zh-CN" altLang="en-US" dirty="0">
                  <a:solidFill>
                    <a:srgbClr val="092B42"/>
                  </a:solidFill>
                  <a:latin typeface="思源宋体 CN" panose="02020400000000000000" pitchFamily="18" charset="-122"/>
                  <a:ea typeface="思源宋体 CN" panose="02020400000000000000" pitchFamily="18" charset="-122"/>
                </a:rPr>
                <a:t>，不同指标分散在不同维度，缺乏统一的健康评估框架，倒是项目维护者难以从整体上去判断项目当前的状态。</a:t>
              </a:r>
            </a:p>
          </p:txBody>
        </p:sp>
      </p:grpSp>
      <p:grpSp>
        <p:nvGrpSpPr>
          <p:cNvPr id="5" name="组合 4"/>
          <p:cNvGrpSpPr/>
          <p:nvPr/>
        </p:nvGrpSpPr>
        <p:grpSpPr>
          <a:xfrm>
            <a:off x="2664349" y="2889960"/>
            <a:ext cx="9274175" cy="1642110"/>
            <a:chOff x="2884602" y="941292"/>
            <a:chExt cx="9130120" cy="1642110"/>
          </a:xfrm>
        </p:grpSpPr>
        <p:sp>
          <p:nvSpPr>
            <p:cNvPr id="6" name="矩形: 剪去对角 22"/>
            <p:cNvSpPr/>
            <p:nvPr/>
          </p:nvSpPr>
          <p:spPr>
            <a:xfrm>
              <a:off x="2884602" y="941292"/>
              <a:ext cx="8926951" cy="1642110"/>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p>
          </p:txBody>
        </p:sp>
        <p:sp>
          <p:nvSpPr>
            <p:cNvPr id="7" name="矩形: 剪去对角 23"/>
            <p:cNvSpPr/>
            <p:nvPr/>
          </p:nvSpPr>
          <p:spPr>
            <a:xfrm>
              <a:off x="3087771" y="1032732"/>
              <a:ext cx="8926951" cy="1550670"/>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lstStyle/>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现实痛点二：</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nSpc>
                  <a:spcPct val="150000"/>
                </a:lnSpc>
              </a:pPr>
              <a:r>
                <a:rPr lang="zh-CN" altLang="en-US" dirty="0">
                  <a:solidFill>
                    <a:srgbClr val="092B42"/>
                  </a:solidFill>
                  <a:latin typeface="思源宋体 CN" panose="02020400000000000000" pitchFamily="18" charset="-122"/>
                  <a:ea typeface="思源宋体 CN" panose="02020400000000000000" pitchFamily="18" charset="-122"/>
                </a:rPr>
                <a:t>项目运行过程中存在的风险往往具有</a:t>
              </a:r>
              <a:r>
                <a:rPr lang="zh-CN" altLang="en-US" b="1" dirty="0">
                  <a:solidFill>
                    <a:srgbClr val="092B42"/>
                  </a:solidFill>
                  <a:latin typeface="思源宋体 CN" panose="02020400000000000000" pitchFamily="18" charset="-122"/>
                  <a:ea typeface="思源宋体 CN" panose="02020400000000000000" pitchFamily="18" charset="-122"/>
                </a:rPr>
                <a:t>隐蔽性</a:t>
              </a:r>
              <a:r>
                <a:rPr lang="zh-CN" altLang="en-US" dirty="0">
                  <a:solidFill>
                    <a:srgbClr val="092B42"/>
                  </a:solidFill>
                  <a:latin typeface="思源宋体 CN" panose="02020400000000000000" pitchFamily="18" charset="-122"/>
                  <a:ea typeface="思源宋体 CN" panose="02020400000000000000" pitchFamily="18" charset="-122"/>
                </a:rPr>
                <a:t>。例如项目活跃度持续下滑、事件响应时间逐渐变长、核心贡献者高度集中等问题，通常在对项目可持续性产生明显影响之后才被察觉，错过了最佳干预时机。</a:t>
              </a:r>
            </a:p>
          </p:txBody>
        </p:sp>
      </p:grpSp>
      <p:grpSp>
        <p:nvGrpSpPr>
          <p:cNvPr id="8" name="组合 7"/>
          <p:cNvGrpSpPr/>
          <p:nvPr/>
        </p:nvGrpSpPr>
        <p:grpSpPr>
          <a:xfrm>
            <a:off x="2664460" y="4819015"/>
            <a:ext cx="9274175" cy="1760855"/>
            <a:chOff x="2884602" y="1124807"/>
            <a:chExt cx="9130016" cy="1566678"/>
          </a:xfrm>
        </p:grpSpPr>
        <p:sp>
          <p:nvSpPr>
            <p:cNvPr id="9" name="矩形: 剪去对角 25"/>
            <p:cNvSpPr/>
            <p:nvPr/>
          </p:nvSpPr>
          <p:spPr>
            <a:xfrm>
              <a:off x="2884602" y="1124807"/>
              <a:ext cx="8927183" cy="1458835"/>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p>
          </p:txBody>
        </p:sp>
        <p:sp>
          <p:nvSpPr>
            <p:cNvPr id="10" name="矩形: 剪去对角 26"/>
            <p:cNvSpPr/>
            <p:nvPr/>
          </p:nvSpPr>
          <p:spPr>
            <a:xfrm>
              <a:off x="3087435" y="1232650"/>
              <a:ext cx="8927183" cy="1458835"/>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lstStyle/>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现实痛点三：</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gn="l">
                <a:lnSpc>
                  <a:spcPct val="150000"/>
                </a:lnSpc>
                <a:buClrTx/>
                <a:buSzTx/>
                <a:buFontTx/>
              </a:pPr>
              <a:r>
                <a:rPr lang="zh-CN" altLang="en-US" dirty="0">
                  <a:solidFill>
                    <a:srgbClr val="092B42"/>
                  </a:solidFill>
                  <a:latin typeface="思源宋体 CN" panose="02020400000000000000" pitchFamily="18" charset="-122"/>
                  <a:ea typeface="思源宋体 CN" panose="02020400000000000000" pitchFamily="18" charset="-122"/>
                </a:rPr>
                <a:t>现有分析方法多停留在</a:t>
              </a:r>
              <a:r>
                <a:rPr lang="zh-CN" altLang="en-US" b="1" dirty="0">
                  <a:solidFill>
                    <a:srgbClr val="092B42"/>
                  </a:solidFill>
                  <a:latin typeface="思源宋体 CN" panose="02020400000000000000" pitchFamily="18" charset="-122"/>
                  <a:ea typeface="思源宋体 CN" panose="02020400000000000000" pitchFamily="18" charset="-122"/>
                </a:rPr>
                <a:t>静态统计层面</a:t>
              </a:r>
              <a:r>
                <a:rPr lang="zh-CN" altLang="en-US" dirty="0">
                  <a:solidFill>
                    <a:srgbClr val="092B42"/>
                  </a:solidFill>
                  <a:latin typeface="思源宋体 CN" panose="02020400000000000000" pitchFamily="18" charset="-122"/>
                  <a:ea typeface="思源宋体 CN" panose="02020400000000000000" pitchFamily="18" charset="-122"/>
                </a:rPr>
                <a:t>，通常只关注某一时间点或某一时间窗口内的指标表现，难以刻画项目状态在时间维度上的演化过程。这使得分析结果难以反映项目的长期趋势和潜在风险。</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noRot="1" noMove="1" noResize="1" noEditPoints="1" noAdjustHandles="1" noChangeArrowheads="1" noChangeShapeType="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a:spLocks noGrp="1" noRot="1" noMove="1" noResize="1" noEditPoints="1" noAdjustHandles="1" noChangeArrowheads="1" noChangeShapeType="1"/>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02</a:t>
            </a:r>
            <a:endParaRPr lang="zh-CN" altLang="en-US" sz="9600" dirty="0">
              <a:solidFill>
                <a:srgbClr val="105186"/>
              </a:solidFill>
              <a:latin typeface="+mj-lt"/>
              <a:ea typeface="思源宋体 CN Medium" panose="02020500000000000000" charset="-122"/>
            </a:endParaRPr>
          </a:p>
        </p:txBody>
      </p:sp>
      <p:sp>
        <p:nvSpPr>
          <p:cNvPr id="22" name="矩形 21"/>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02</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063712" y="1362917"/>
            <a:ext cx="6249971" cy="1106805"/>
          </a:xfrm>
          <a:prstGeom prst="rect">
            <a:avLst/>
          </a:prstGeom>
          <a:noFill/>
        </p:spPr>
        <p:txBody>
          <a:bodyPr wrap="square" rtlCol="0">
            <a:spAutoFit/>
          </a:bodyPr>
          <a:lstStyle/>
          <a:p>
            <a:r>
              <a:rPr lang="zh-CN" altLang="en-US" sz="6600" dirty="0">
                <a:latin typeface="+mj-ea"/>
                <a:ea typeface="+mj-ea"/>
              </a:rPr>
              <a:t>项目内容与目的</a:t>
            </a:r>
          </a:p>
        </p:txBody>
      </p:sp>
      <p:sp>
        <p:nvSpPr>
          <p:cNvPr id="7" name="文本框 6"/>
          <p:cNvSpPr txBox="1"/>
          <p:nvPr/>
        </p:nvSpPr>
        <p:spPr>
          <a:xfrm>
            <a:off x="4383405" y="2346960"/>
            <a:ext cx="3746500" cy="368300"/>
          </a:xfrm>
          <a:prstGeom prst="rect">
            <a:avLst/>
          </a:prstGeom>
          <a:noFill/>
        </p:spPr>
        <p:txBody>
          <a:bodyPr wrap="square" rtlCol="0">
            <a:spAutoFit/>
          </a:bodyPr>
          <a:lstStyle/>
          <a:p>
            <a:r>
              <a:rPr lang="en-US" altLang="zh-CN" dirty="0">
                <a:ea typeface="思源宋体 CN Medium" panose="02020500000000000000" charset="-122"/>
              </a:rPr>
              <a:t>Project content and purpose</a:t>
            </a:r>
            <a:endParaRPr lang="zh-CN" altLang="en-US" dirty="0">
              <a:ea typeface="思源宋体 CN Medium" panose="02020500000000000000" charset="-122"/>
            </a:endParaRPr>
          </a:p>
        </p:txBody>
      </p:sp>
      <p:grpSp>
        <p:nvGrpSpPr>
          <p:cNvPr id="17" name="组合 16"/>
          <p:cNvGrpSpPr/>
          <p:nvPr/>
        </p:nvGrpSpPr>
        <p:grpSpPr>
          <a:xfrm>
            <a:off x="4308058" y="3252251"/>
            <a:ext cx="1395166" cy="368300"/>
            <a:chOff x="3327662" y="3110846"/>
            <a:chExt cx="1395166" cy="368300"/>
          </a:xfrm>
        </p:grpSpPr>
        <p:sp>
          <p:nvSpPr>
            <p:cNvPr id="8" name="矩形 7"/>
            <p:cNvSpPr/>
            <p:nvPr/>
          </p:nvSpPr>
          <p:spPr>
            <a:xfrm>
              <a:off x="3327662"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文本框 8"/>
            <p:cNvSpPr txBox="1"/>
            <p:nvPr/>
          </p:nvSpPr>
          <p:spPr>
            <a:xfrm>
              <a:off x="3553904" y="3110846"/>
              <a:ext cx="1168924" cy="368300"/>
            </a:xfrm>
            <a:prstGeom prst="rect">
              <a:avLst/>
            </a:prstGeom>
            <a:noFill/>
          </p:spPr>
          <p:txBody>
            <a:bodyPr wrap="square" rtlCol="0">
              <a:spAutoFit/>
            </a:bodyPr>
            <a:lstStyle/>
            <a:p>
              <a:r>
                <a:rPr lang="zh-CN" altLang="en-US" dirty="0">
                  <a:ea typeface="思源宋体 CN Medium" panose="02020500000000000000" charset="-122"/>
                </a:rPr>
                <a:t>项目内容</a:t>
              </a:r>
            </a:p>
          </p:txBody>
        </p:sp>
      </p:grpSp>
      <p:grpSp>
        <p:nvGrpSpPr>
          <p:cNvPr id="18" name="组合 17"/>
          <p:cNvGrpSpPr/>
          <p:nvPr/>
        </p:nvGrpSpPr>
        <p:grpSpPr>
          <a:xfrm>
            <a:off x="6653675" y="3252250"/>
            <a:ext cx="1363818" cy="369332"/>
            <a:chOff x="7549225" y="3110845"/>
            <a:chExt cx="1363818" cy="369332"/>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9" y="3110845"/>
              <a:ext cx="1168924" cy="369332"/>
            </a:xfrm>
            <a:prstGeom prst="rect">
              <a:avLst/>
            </a:prstGeom>
            <a:noFill/>
          </p:spPr>
          <p:txBody>
            <a:bodyPr wrap="square" rtlCol="0">
              <a:spAutoFit/>
            </a:bodyPr>
            <a:lstStyle/>
            <a:p>
              <a:r>
                <a:rPr lang="zh-CN" altLang="en-US" dirty="0">
                  <a:ea typeface="思源宋体 CN Medium" panose="02020500000000000000" charset="-122"/>
                </a:rPr>
                <a:t>研究目的</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846705" y="584200"/>
            <a:ext cx="8976995" cy="939165"/>
          </a:xfrm>
          <a:prstGeom prst="rect">
            <a:avLst/>
          </a:prstGeom>
          <a:noFill/>
          <a:ln w="444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3200" dirty="0">
                <a:noFill/>
                <a:latin typeface="+mj-ea"/>
                <a:ea typeface="+mj-ea"/>
              </a:rPr>
              <a:t>视觉工作记忆离线态表征的生成机制</a:t>
            </a:r>
          </a:p>
        </p:txBody>
      </p:sp>
      <p:grpSp>
        <p:nvGrpSpPr>
          <p:cNvPr id="46" name="组合 45"/>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痛点</a:t>
              </a:r>
            </a:p>
          </p:txBody>
        </p:sp>
        <p:sp>
          <p:nvSpPr>
            <p:cNvPr id="13" name="矩形 12"/>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5" name="矩形 14"/>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p>
          </p:txBody>
        </p:sp>
        <p:sp>
          <p:nvSpPr>
            <p:cNvPr id="17" name="直角三角形 16"/>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矩形 1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项目内容</a:t>
              </a:r>
            </a:p>
          </p:txBody>
        </p:sp>
        <p:sp>
          <p:nvSpPr>
            <p:cNvPr id="41" name="矩形 4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1" name="文本框 10"/>
          <p:cNvSpPr txBox="1"/>
          <p:nvPr/>
        </p:nvSpPr>
        <p:spPr>
          <a:xfrm>
            <a:off x="4588510" y="845820"/>
            <a:ext cx="5658485" cy="645160"/>
          </a:xfrm>
          <a:prstGeom prst="rect">
            <a:avLst/>
          </a:prstGeom>
          <a:noFill/>
        </p:spPr>
        <p:txBody>
          <a:bodyPr wrap="square" rtlCol="0">
            <a:spAutoFit/>
          </a:bodyPr>
          <a:lstStyle/>
          <a:p>
            <a:pPr algn="ctr"/>
            <a:r>
              <a:rPr lang="zh-CN" altLang="en-US" sz="3600" b="1">
                <a:solidFill>
                  <a:schemeClr val="tx2">
                    <a:lumMod val="75000"/>
                  </a:schemeClr>
                </a:solidFill>
              </a:rPr>
              <a:t>核心架构图</a:t>
            </a:r>
          </a:p>
        </p:txBody>
      </p:sp>
      <p:pic>
        <p:nvPicPr>
          <p:cNvPr id="18" name="图片 17" descr="Gemini_Generated_Image_8epk3b8epk3b8epk"/>
          <p:cNvPicPr>
            <a:picLocks noChangeAspect="1"/>
          </p:cNvPicPr>
          <p:nvPr/>
        </p:nvPicPr>
        <p:blipFill>
          <a:blip r:embed="rId2" cstate="email"/>
          <a:stretch>
            <a:fillRect/>
          </a:stretch>
        </p:blipFill>
        <p:spPr>
          <a:xfrm>
            <a:off x="2943225" y="1670685"/>
            <a:ext cx="8950960" cy="48818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846705" y="584200"/>
            <a:ext cx="8976995" cy="1104265"/>
          </a:xfrm>
          <a:prstGeom prst="rect">
            <a:avLst/>
          </a:prstGeom>
          <a:noFill/>
          <a:ln w="444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3200" dirty="0">
                <a:noFill/>
                <a:latin typeface="+mj-ea"/>
                <a:ea typeface="+mj-ea"/>
              </a:rPr>
              <a:t>视觉工作记忆离线态表征的生成机制</a:t>
            </a:r>
          </a:p>
        </p:txBody>
      </p:sp>
      <p:sp>
        <p:nvSpPr>
          <p:cNvPr id="10" name="矩形 9"/>
          <p:cNvSpPr/>
          <p:nvPr/>
        </p:nvSpPr>
        <p:spPr>
          <a:xfrm>
            <a:off x="2846691" y="1016000"/>
            <a:ext cx="8977009" cy="66040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200" dirty="0">
                <a:latin typeface="+mj-ea"/>
                <a:ea typeface="+mj-ea"/>
              </a:rPr>
              <a:t>围绕开源治理与运营，构建一个面向开源项目的健康度监控与分析平台</a:t>
            </a:r>
          </a:p>
        </p:txBody>
      </p:sp>
      <p:grpSp>
        <p:nvGrpSpPr>
          <p:cNvPr id="46" name="组合 45"/>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13" name="矩形 12"/>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5" name="矩形 14"/>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p>
          </p:txBody>
        </p:sp>
        <p:sp>
          <p:nvSpPr>
            <p:cNvPr id="17" name="直角三角形 16"/>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矩形 1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项目内容</a:t>
              </a:r>
            </a:p>
          </p:txBody>
        </p:sp>
        <p:sp>
          <p:nvSpPr>
            <p:cNvPr id="41" name="矩形 4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3" name="矩形: 圆角 18"/>
          <p:cNvSpPr/>
          <p:nvPr/>
        </p:nvSpPr>
        <p:spPr>
          <a:xfrm>
            <a:off x="279209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l">
              <a:lnSpc>
                <a:spcPct val="100000"/>
              </a:lnSpc>
              <a:buClrTx/>
              <a:buSzTx/>
              <a:buFontTx/>
            </a:pPr>
            <a:r>
              <a:rPr lang="zh-CN" altLang="en-US" dirty="0">
                <a:solidFill>
                  <a:schemeClr val="tx1"/>
                </a:solidFill>
                <a:ea typeface="思源黑体 CN Light" panose="020B0300000000000000" pitchFamily="34" charset="-128"/>
              </a:rPr>
              <a:t>以 OpenDigger 提供的开源指标体系和 GitHub 协作数据为基础，将离散、分散的指标转化为可用于分析的结构化时间序列数据，</a:t>
            </a:r>
            <a:r>
              <a:rPr lang="zh-CN" altLang="en-US" b="1" dirty="0">
                <a:solidFill>
                  <a:schemeClr val="tx1"/>
                </a:solidFill>
                <a:ea typeface="思源黑体 CN Light" panose="020B0300000000000000" pitchFamily="34" charset="-128"/>
              </a:rPr>
              <a:t>构建覆盖项目活跃度、响应效率、贡献结构等多个维度的健康度指标体系</a:t>
            </a:r>
            <a:r>
              <a:rPr lang="zh-CN" altLang="en-US" dirty="0">
                <a:solidFill>
                  <a:schemeClr val="tx1"/>
                </a:solidFill>
                <a:ea typeface="思源黑体 CN Light" panose="020B0300000000000000" pitchFamily="34" charset="-128"/>
              </a:rPr>
              <a:t>，从整体和局部两个层面评估项目运行状态。</a:t>
            </a:r>
          </a:p>
        </p:txBody>
      </p:sp>
      <p:sp>
        <p:nvSpPr>
          <p:cNvPr id="4" name="矩形: 圆角 20"/>
          <p:cNvSpPr/>
          <p:nvPr/>
        </p:nvSpPr>
        <p:spPr>
          <a:xfrm>
            <a:off x="271907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lstStyle/>
          <a:p>
            <a:pPr algn="ctr">
              <a:lnSpc>
                <a:spcPct val="150000"/>
              </a:lnSpc>
            </a:pPr>
            <a:r>
              <a:rPr lang="zh-CN" altLang="en-US" sz="2000" dirty="0">
                <a:latin typeface="+mj-ea"/>
                <a:ea typeface="+mj-ea"/>
              </a:rPr>
              <a:t>健康度指标体系搭建</a:t>
            </a:r>
          </a:p>
        </p:txBody>
      </p:sp>
      <p:sp>
        <p:nvSpPr>
          <p:cNvPr id="9" name="矩形: 圆角 18"/>
          <p:cNvSpPr/>
          <p:nvPr/>
        </p:nvSpPr>
        <p:spPr>
          <a:xfrm>
            <a:off x="596328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l">
              <a:lnSpc>
                <a:spcPct val="100000"/>
              </a:lnSpc>
              <a:buClrTx/>
              <a:buSzTx/>
              <a:buFontTx/>
            </a:pPr>
            <a:r>
              <a:rPr lang="zh-CN" altLang="en-US" dirty="0">
                <a:solidFill>
                  <a:schemeClr val="tx1"/>
                </a:solidFill>
                <a:ea typeface="思源黑体 CN Light" panose="020B0300000000000000" pitchFamily="34" charset="-128"/>
              </a:rPr>
              <a:t>项目引入时间序列分析方法，对核心指标在时间维度上的变化趋势进行建模与分析，</a:t>
            </a:r>
            <a:r>
              <a:rPr lang="zh-CN" altLang="en-US" b="1" dirty="0">
                <a:solidFill>
                  <a:schemeClr val="tx1"/>
                </a:solidFill>
                <a:ea typeface="思源黑体 CN Light" panose="020B0300000000000000" pitchFamily="34" charset="-128"/>
              </a:rPr>
              <a:t>以识别项目运行过程中可能出现的异常行为和潜在风险。</a:t>
            </a:r>
            <a:r>
              <a:rPr lang="zh-CN" altLang="en-US" dirty="0">
                <a:solidFill>
                  <a:schemeClr val="tx1"/>
                </a:solidFill>
                <a:ea typeface="思源黑体 CN Light" panose="020B0300000000000000" pitchFamily="34" charset="-128"/>
              </a:rPr>
              <a:t>与仅关注某一时间点的静态分析不同，本项目更加关注项目状态的演化过程，强调通过趋势变化来发现问题。</a:t>
            </a:r>
          </a:p>
        </p:txBody>
      </p:sp>
      <p:sp>
        <p:nvSpPr>
          <p:cNvPr id="12" name="矩形: 圆角 20"/>
          <p:cNvSpPr/>
          <p:nvPr/>
        </p:nvSpPr>
        <p:spPr>
          <a:xfrm>
            <a:off x="589026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lstStyle/>
          <a:p>
            <a:pPr algn="ctr">
              <a:lnSpc>
                <a:spcPct val="150000"/>
              </a:lnSpc>
            </a:pPr>
            <a:r>
              <a:rPr lang="zh-CN" altLang="en-US" sz="2000" dirty="0">
                <a:latin typeface="+mj-ea"/>
                <a:ea typeface="+mj-ea"/>
              </a:rPr>
              <a:t>引入风险识别机制</a:t>
            </a:r>
          </a:p>
        </p:txBody>
      </p:sp>
      <p:sp>
        <p:nvSpPr>
          <p:cNvPr id="47" name="矩形: 圆角 18"/>
          <p:cNvSpPr/>
          <p:nvPr/>
        </p:nvSpPr>
        <p:spPr>
          <a:xfrm>
            <a:off x="916368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l">
              <a:lnSpc>
                <a:spcPct val="100000"/>
              </a:lnSpc>
              <a:buClrTx/>
              <a:buSzTx/>
              <a:buFontTx/>
            </a:pPr>
            <a:endParaRPr lang="zh-CN" altLang="en-US" dirty="0">
              <a:solidFill>
                <a:schemeClr val="tx1"/>
              </a:solidFill>
              <a:ea typeface="思源黑体 CN Light" panose="020B0300000000000000" pitchFamily="34" charset="-128"/>
            </a:endParaRPr>
          </a:p>
        </p:txBody>
      </p:sp>
      <p:sp>
        <p:nvSpPr>
          <p:cNvPr id="48" name="矩形: 圆角 20"/>
          <p:cNvSpPr/>
          <p:nvPr/>
        </p:nvSpPr>
        <p:spPr>
          <a:xfrm>
            <a:off x="909066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lstStyle/>
          <a:p>
            <a:pPr algn="ctr">
              <a:lnSpc>
                <a:spcPct val="150000"/>
              </a:lnSpc>
            </a:pPr>
            <a:r>
              <a:rPr lang="zh-CN" altLang="en-US" sz="2000" dirty="0">
                <a:latin typeface="+mj-ea"/>
                <a:ea typeface="+mj-ea"/>
              </a:rPr>
              <a:t>自动化分析报告生成</a:t>
            </a:r>
          </a:p>
        </p:txBody>
      </p:sp>
      <p:sp>
        <p:nvSpPr>
          <p:cNvPr id="49" name="文本框 48"/>
          <p:cNvSpPr txBox="1"/>
          <p:nvPr/>
        </p:nvSpPr>
        <p:spPr>
          <a:xfrm>
            <a:off x="9294495" y="2642870"/>
            <a:ext cx="2571750" cy="3692525"/>
          </a:xfrm>
          <a:prstGeom prst="rect">
            <a:avLst/>
          </a:prstGeom>
          <a:noFill/>
        </p:spPr>
        <p:txBody>
          <a:bodyPr wrap="square" rtlCol="0">
            <a:spAutoFit/>
          </a:bodyPr>
          <a:lstStyle/>
          <a:p>
            <a:r>
              <a:rPr lang="zh-CN" altLang="en-US" dirty="0">
                <a:ea typeface="思源黑体 CN Light" panose="020B0300000000000000" pitchFamily="34" charset="-128"/>
                <a:sym typeface="+mn-ea"/>
              </a:rPr>
              <a:t>项目还设计了治理建议生成机制，将分析得到的指标变化和异常情况映射为具体的治理风险类型，缩短了从</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发现问题</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到</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采取行动</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之间的距离。</a:t>
            </a:r>
            <a:r>
              <a:rPr lang="zh-CN" altLang="en-US" b="1" dirty="0">
                <a:ea typeface="思源黑体 CN Light" panose="020B0300000000000000" pitchFamily="34" charset="-128"/>
                <a:sym typeface="+mn-ea"/>
              </a:rPr>
              <a:t>通过引入基于 Agent 的自动化分析报告生成机制</a:t>
            </a:r>
            <a:r>
              <a:rPr lang="zh-CN" altLang="en-US" dirty="0">
                <a:ea typeface="思源黑体 CN Light" panose="020B0300000000000000" pitchFamily="34" charset="-128"/>
                <a:sym typeface="+mn-ea"/>
              </a:rPr>
              <a:t>，将分析结果转化为结构化、可读性强的项目分析报告。</a:t>
            </a:r>
            <a:endParaRPr lang="zh-CN" altLang="en-US" dirty="0">
              <a:solidFill>
                <a:schemeClr val="tx1"/>
              </a:solidFill>
              <a:ea typeface="思源黑体 CN Light" panose="020B0300000000000000" pitchFamily="34" charset="-128"/>
            </a:endParaRPr>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58115" y="0"/>
            <a:ext cx="12350115" cy="6858000"/>
            <a:chOff x="-249" y="0"/>
            <a:chExt cx="19449" cy="10800"/>
          </a:xfrm>
        </p:grpSpPr>
        <p:sp>
          <p:nvSpPr>
            <p:cNvPr id="40" name="矩形 39"/>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文本框 40"/>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42" name="文本框 41"/>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43" name="文本框 42"/>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44" name="文本框 43"/>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45" name="文本框 44"/>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47" name="文本框 46"/>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48" name="文本框 47"/>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49" name="矩形 48"/>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0" name="矩形 49"/>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51" name="文本框 50"/>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p>
          </p:txBody>
        </p:sp>
        <p:sp>
          <p:nvSpPr>
            <p:cNvPr id="52" name="直角三角形 51"/>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3" name="矩形 52"/>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研究目的</a:t>
              </a:r>
            </a:p>
          </p:txBody>
        </p:sp>
        <p:sp>
          <p:nvSpPr>
            <p:cNvPr id="54" name="矩形 53"/>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7" name="组合 6"/>
          <p:cNvGrpSpPr/>
          <p:nvPr/>
        </p:nvGrpSpPr>
        <p:grpSpPr>
          <a:xfrm>
            <a:off x="5576570" y="1882775"/>
            <a:ext cx="3434715" cy="3434715"/>
            <a:chOff x="9884" y="6925"/>
            <a:chExt cx="4096" cy="4096"/>
          </a:xfrm>
        </p:grpSpPr>
        <p:sp>
          <p:nvSpPr>
            <p:cNvPr id="5" name="椭圆 4"/>
            <p:cNvSpPr/>
            <p:nvPr/>
          </p:nvSpPr>
          <p:spPr>
            <a:xfrm>
              <a:off x="9884" y="6925"/>
              <a:ext cx="4096" cy="4096"/>
            </a:xfrm>
            <a:prstGeom prst="ellips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p>
          </p:txBody>
        </p:sp>
        <p:sp>
          <p:nvSpPr>
            <p:cNvPr id="121" name="椭圆 120"/>
            <p:cNvSpPr/>
            <p:nvPr>
              <p:custDataLst>
                <p:tags r:id="rId1"/>
              </p:custDataLst>
            </p:nvPr>
          </p:nvSpPr>
          <p:spPr>
            <a:xfrm>
              <a:off x="10171" y="7199"/>
              <a:ext cx="3522" cy="3522"/>
            </a:xfrm>
            <a:prstGeom prst="ellipse">
              <a:avLst/>
            </a:prstGeom>
            <a:gradFill flip="none" rotWithShape="1">
              <a:gsLst>
                <a:gs pos="61000">
                  <a:srgbClr val="105186">
                    <a:alpha val="0"/>
                  </a:srgbClr>
                </a:gs>
                <a:gs pos="100000">
                  <a:srgbClr val="10518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123" name="椭圆 122"/>
            <p:cNvSpPr/>
            <p:nvPr>
              <p:custDataLst>
                <p:tags r:id="rId2"/>
              </p:custDataLst>
            </p:nvPr>
          </p:nvSpPr>
          <p:spPr>
            <a:xfrm>
              <a:off x="10789" y="7817"/>
              <a:ext cx="2286" cy="2286"/>
            </a:xfrm>
            <a:prstGeom prst="ellipse">
              <a:avLst/>
            </a:prstGeom>
            <a:gradFill flip="none" rotWithShape="1">
              <a:gsLst>
                <a:gs pos="53000">
                  <a:srgbClr val="105186">
                    <a:alpha val="0"/>
                  </a:srgbClr>
                </a:gs>
                <a:gs pos="100000">
                  <a:srgbClr val="10518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sp>
        <p:nvSpPr>
          <p:cNvPr id="3" name="矩形 2"/>
          <p:cNvSpPr/>
          <p:nvPr/>
        </p:nvSpPr>
        <p:spPr>
          <a:xfrm>
            <a:off x="2871470" y="1523365"/>
            <a:ext cx="3020060" cy="455739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黑体 CN Light" panose="020B0300000000000000" pitchFamily="34" charset="-128"/>
            </a:endParaRPr>
          </a:p>
        </p:txBody>
      </p:sp>
      <p:sp>
        <p:nvSpPr>
          <p:cNvPr id="8" name="矩形 7"/>
          <p:cNvSpPr/>
          <p:nvPr/>
        </p:nvSpPr>
        <p:spPr>
          <a:xfrm>
            <a:off x="8695690" y="1523365"/>
            <a:ext cx="3020060" cy="455739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黑体 CN Light" panose="020B0300000000000000" pitchFamily="34" charset="-128"/>
            </a:endParaRPr>
          </a:p>
        </p:txBody>
      </p:sp>
      <p:sp>
        <p:nvSpPr>
          <p:cNvPr id="12" name="文本框 11"/>
          <p:cNvSpPr txBox="1"/>
          <p:nvPr/>
        </p:nvSpPr>
        <p:spPr>
          <a:xfrm>
            <a:off x="6748780" y="3036570"/>
            <a:ext cx="1090930" cy="1076325"/>
          </a:xfrm>
          <a:prstGeom prst="rect">
            <a:avLst/>
          </a:prstGeom>
          <a:noFill/>
        </p:spPr>
        <p:txBody>
          <a:bodyPr wrap="square" rtlCol="0">
            <a:spAutoFit/>
          </a:bodyPr>
          <a:lstStyle/>
          <a:p>
            <a:r>
              <a:rPr lang="zh-CN" altLang="en-US" sz="3200" b="1">
                <a:solidFill>
                  <a:schemeClr val="accent3">
                    <a:lumMod val="25000"/>
                  </a:schemeClr>
                </a:solidFill>
              </a:rPr>
              <a:t>研究目的</a:t>
            </a:r>
          </a:p>
        </p:txBody>
      </p:sp>
      <p:sp>
        <p:nvSpPr>
          <p:cNvPr id="32" name="文本框 31"/>
          <p:cNvSpPr txBox="1"/>
          <p:nvPr/>
        </p:nvSpPr>
        <p:spPr>
          <a:xfrm>
            <a:off x="2966720" y="1642745"/>
            <a:ext cx="2843530" cy="4246245"/>
          </a:xfrm>
          <a:prstGeom prst="rect">
            <a:avLst/>
          </a:prstGeom>
          <a:noFill/>
        </p:spPr>
        <p:txBody>
          <a:bodyPr wrap="square" rtlCol="0">
            <a:spAutoFit/>
          </a:bodyPr>
          <a:lstStyle/>
          <a:p>
            <a:pPr>
              <a:lnSpc>
                <a:spcPct val="150000"/>
              </a:lnSpc>
            </a:pPr>
            <a:r>
              <a:rPr lang="zh-CN" altLang="en-US" dirty="0"/>
              <a:t>本项目的总体目标是建立一套</a:t>
            </a:r>
            <a:r>
              <a:rPr lang="zh-CN" altLang="en-US" b="1" dirty="0"/>
              <a:t>标准化、可扩展</a:t>
            </a:r>
            <a:r>
              <a:rPr lang="zh-CN" altLang="en-US" dirty="0"/>
              <a:t>的开源项目健康度分析框架，使其能够在</a:t>
            </a:r>
            <a:r>
              <a:rPr lang="zh-CN" altLang="en-US" b="1" dirty="0"/>
              <a:t>不同项目和不同时间尺度下</a:t>
            </a:r>
            <a:r>
              <a:rPr lang="zh-CN" altLang="en-US" dirty="0"/>
              <a:t>重复使用。通过在</a:t>
            </a:r>
            <a:r>
              <a:rPr lang="zh-CN" altLang="en-US" b="1" dirty="0"/>
              <a:t>时间维度</a:t>
            </a:r>
            <a:r>
              <a:rPr lang="zh-CN" altLang="en-US" dirty="0"/>
              <a:t>上刻画</a:t>
            </a:r>
            <a:r>
              <a:rPr lang="zh-CN" altLang="en-US" b="1" dirty="0"/>
              <a:t>项目运行状态的演化过程</a:t>
            </a:r>
            <a:r>
              <a:rPr lang="zh-CN" altLang="en-US" dirty="0"/>
              <a:t>，帮助维护者更加全面地理解项目当前所处的阶段和潜在问题。</a:t>
            </a:r>
          </a:p>
        </p:txBody>
      </p:sp>
      <p:sp>
        <p:nvSpPr>
          <p:cNvPr id="34" name="文本框 33"/>
          <p:cNvSpPr txBox="1"/>
          <p:nvPr/>
        </p:nvSpPr>
        <p:spPr>
          <a:xfrm>
            <a:off x="8778240" y="1642745"/>
            <a:ext cx="2866390" cy="4246245"/>
          </a:xfrm>
          <a:prstGeom prst="rect">
            <a:avLst/>
          </a:prstGeom>
          <a:noFill/>
        </p:spPr>
        <p:txBody>
          <a:bodyPr wrap="square" rtlCol="0">
            <a:spAutoFit/>
          </a:bodyPr>
          <a:lstStyle/>
          <a:p>
            <a:pPr>
              <a:lnSpc>
                <a:spcPct val="150000"/>
              </a:lnSpc>
            </a:pPr>
            <a:r>
              <a:rPr lang="zh-CN" altLang="en-US" dirty="0"/>
              <a:t>同时，通过</a:t>
            </a:r>
            <a:r>
              <a:rPr lang="zh-CN" altLang="en-US" b="1" dirty="0"/>
              <a:t>对风险的提前识别</a:t>
            </a:r>
            <a:r>
              <a:rPr lang="zh-CN" altLang="en-US" dirty="0"/>
              <a:t>，降低项目治理中的不确定性，使维护者和社区运营者能够在问题尚未显性化之前采取相应措施，从而提升项目的可持续发展能力。最终目标是为开源社区提供可操作、可解释的决策支持信息，而不仅仅是数据展示。</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00.7554330708662,&quot;left&quot;:41.25,&quot;top&quot;:100.73905511811023,&quot;width&quot;:907.3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00.7554330708662,&quot;left&quot;:41.25,&quot;top&quot;:100.73905511811023,&quot;width&quot;:907.31362204724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00.7554330708662,&quot;left&quot;:41.25,&quot;top&quot;:100.73905511811023,&quot;width&quot;:907.31362204724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8.5522834645669,&quot;left&quot;:46.08259842519685,&quot;top&quot;:145.5403937007874,&quot;width&quot;:764.488031496063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8.5522834645669,&quot;left&quot;:46.08259842519685,&quot;top&quot;:145.5403937007874,&quot;width&quot;:764.4880314960631}"/>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99.5590551181102,&quot;left&quot;:217.5,&quot;top&quot;:112.60590551181102,&quot;width&quot;:282.4350393700787}"/>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99.5590551181102,&quot;left&quot;:217.5,&quot;top&quot;:112.60590551181102,&quot;width&quot;:282.4350393700787}"/>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99.5590551181102,&quot;left&quot;:217.5,&quot;top&quot;:112.60590551181102,&quot;width&quot;:282.4350393700787}"/>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99.5590551181102,&quot;left&quot;:217.5,&quot;top&quot;:112.60590551181102,&quot;width&quot;:282.435039370078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00.7554330708662,&quot;left&quot;:41.25,&quot;top&quot;:100.73905511811023,&quot;width&quot;:907.3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heme/theme1.xml><?xml version="1.0" encoding="utf-8"?>
<a:theme xmlns:a="http://schemas.openxmlformats.org/drawingml/2006/main" name="WPS">
  <a:themeElements>
    <a:clrScheme name="自定义 1">
      <a:dk1>
        <a:srgbClr val="092B42"/>
      </a:dk1>
      <a:lt1>
        <a:srgbClr val="FFFFFF"/>
      </a:lt1>
      <a:dk2>
        <a:srgbClr val="105186"/>
      </a:dk2>
      <a:lt2>
        <a:srgbClr val="DFEBF9"/>
      </a:lt2>
      <a:accent1>
        <a:srgbClr val="092B42"/>
      </a:accent1>
      <a:accent2>
        <a:srgbClr val="105186"/>
      </a:accent2>
      <a:accent3>
        <a:srgbClr val="DFEBF9"/>
      </a:accent3>
      <a:accent4>
        <a:srgbClr val="FFFFFF"/>
      </a:accent4>
      <a:accent5>
        <a:srgbClr val="FFFFFF"/>
      </a:accent5>
      <a:accent6>
        <a:srgbClr val="FFFFFF"/>
      </a:accent6>
      <a:hlink>
        <a:srgbClr val="DFEBF9"/>
      </a:hlink>
      <a:folHlink>
        <a:srgbClr val="DFEBF9"/>
      </a:folHlink>
    </a:clrScheme>
    <a:fontScheme name="自定义 3">
      <a:majorFont>
        <a:latin typeface="思源黑体 CN Light"/>
        <a:ea typeface="思源宋体 CN Medium"/>
        <a:cs typeface=""/>
      </a:majorFont>
      <a:minorFont>
        <a:latin typeface="思源宋体 CN Medium"/>
        <a:ea typeface="思源宋体 CN Medium"/>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BF9"/>
        </a:solidFill>
        <a:ln>
          <a:noFill/>
        </a:ln>
      </a:spPr>
      <a:bodyPr wrap="square" rtlCol="0" anchor="ctr">
        <a:noAutofit/>
      </a:bodyPr>
      <a:lstStyle>
        <a:defPPr algn="ctr">
          <a:lnSpc>
            <a:spcPct val="150000"/>
          </a:lnSpc>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2242</Words>
  <Application>Microsoft Office PowerPoint</Application>
  <PresentationFormat>宽屏</PresentationFormat>
  <Paragraphs>253</Paragraphs>
  <Slides>24</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5" baseType="lpstr">
      <vt:lpstr>思源宋体 CN Medium</vt:lpstr>
      <vt:lpstr>Calibri</vt:lpstr>
      <vt:lpstr>Arial</vt:lpstr>
      <vt:lpstr>Wingdings</vt:lpstr>
      <vt:lpstr>思源黑体 CN Medium</vt:lpstr>
      <vt:lpstr>思源黑体 CN Light</vt:lpstr>
      <vt:lpstr>思源宋体 CN Heavy</vt:lpstr>
      <vt:lpstr>思源宋体 CN</vt:lpstr>
      <vt:lpstr>等线</vt:lpstr>
      <vt:lpstr>WPS</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luanma</dc:creator>
  <cp:lastModifiedBy>xulan qiu</cp:lastModifiedBy>
  <cp:revision>188</cp:revision>
  <dcterms:created xsi:type="dcterms:W3CDTF">2023-08-09T12:44:00Z</dcterms:created>
  <dcterms:modified xsi:type="dcterms:W3CDTF">2026-01-10T15:49:44Z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B11DB4A229FA477D869F728EF1E16FE9_13</vt:lpwstr>
  </property>
</Properties>
</file>